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6" r:id="rId9"/>
    <p:sldId id="262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A792C-3DDE-174A-8545-5C2764039CDB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D3782-7DD8-924F-B2C3-B2B3B830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33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3204B-5098-8D49-B1C0-4C84F2110C5E}" type="datetimeFigureOut">
              <a:rPr lang="en-US" smtClean="0"/>
              <a:t>10/1/15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EA010-48EC-3940-9305-88ECEDC87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20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 and e-mail are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A010-48EC-3940-9305-88ECEDC87A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4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Education:</a:t>
            </a:r>
            <a:r>
              <a:rPr lang="en-US" baseline="0" dirty="0" smtClean="0"/>
              <a:t> emphasis on Biology (particularly biotech), also teacher training</a:t>
            </a:r>
          </a:p>
          <a:p>
            <a:r>
              <a:rPr lang="en-US" baseline="0" dirty="0" smtClean="0"/>
              <a:t>Experience: variety of levels/subjects, extensive AP experience, mentoring students &amp; colleagues</a:t>
            </a:r>
          </a:p>
          <a:p>
            <a:r>
              <a:rPr lang="en-US" baseline="0" dirty="0" smtClean="0"/>
              <a:t>Grant collaborations: BU, BC, MIT, </a:t>
            </a:r>
            <a:r>
              <a:rPr lang="en-US" baseline="0" dirty="0" err="1" smtClean="0"/>
              <a:t>MoS</a:t>
            </a:r>
            <a:r>
              <a:rPr lang="en-US" baseline="0" dirty="0" smtClean="0"/>
              <a:t>, ASHG, College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A010-48EC-3940-9305-88ECEDC87A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0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Skills (analytical</a:t>
            </a:r>
            <a:r>
              <a:rPr lang="en-US" baseline="0" dirty="0" smtClean="0"/>
              <a:t> &amp; inquiry) are just as important as content!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A010-48EC-3940-9305-88ECEDC87A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03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is on Criminalistics</a:t>
            </a:r>
            <a:r>
              <a:rPr lang="en-US" baseline="0" dirty="0" smtClean="0"/>
              <a:t> (science of evidence analysis). (Criminal minds – more legal and psychological content)</a:t>
            </a:r>
          </a:p>
          <a:p>
            <a:r>
              <a:rPr lang="en-US" baseline="0" dirty="0" smtClean="0"/>
              <a:t>Instruction is designed to promote cooperative learning communities and real-world application of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century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A010-48EC-3940-9305-88ECEDC87A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6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A010-48EC-3940-9305-88ECEDC87A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1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EA010-48EC-3940-9305-88ECEDC87A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672B3-04CB-E646-970F-B8BD9959B5A0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9E93-FFCA-1840-955D-98E7E68248A3}" type="datetime1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F1D7-6AC1-4A42-B8E0-E71A875647AD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AB1D-A6AF-D544-A92D-FD626809E385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4E44-55AC-8344-A4EC-827C78A00593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E098-8F73-9D48-A323-225D8BEC978B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BDA0F-685F-6F48-9EC4-D1CD616F5982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9C16-2108-3F48-84E0-DF83E988E0A1}" type="datetime1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7565-C718-E348-821C-5B5A256D711F}" type="datetime1">
              <a:rPr lang="en-US" smtClean="0"/>
              <a:t>10/1/15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E45D-0BDB-3244-BB5E-0F544724421F}" type="datetime1">
              <a:rPr lang="en-US" smtClean="0"/>
              <a:t>10/1/15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20CC-1B07-CD41-AFAF-081D9C5044A8}" type="datetime1">
              <a:rPr lang="en-US" smtClean="0"/>
              <a:t>10/1/15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8F31-C139-EB48-9D20-6EBD01FBA6C8}" type="datetime1">
              <a:rPr lang="en-US" smtClean="0"/>
              <a:t>10/1/15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71D7DA-CDF7-8944-9FE1-8102B4F3CE73}" type="datetime1">
              <a:rPr lang="en-US" smtClean="0"/>
              <a:t>10/1/15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A2D1553-F19D-7E4A-98E2-792307FAE6E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Forensics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Mrs. Jenny </a:t>
            </a:r>
            <a:r>
              <a:rPr lang="en-US" sz="2800" b="1" dirty="0" err="1" smtClean="0"/>
              <a:t>Kravitz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www.westfordforensics.weebly.com</a:t>
            </a:r>
            <a:r>
              <a:rPr lang="en-US" sz="2000" b="1" dirty="0" smtClean="0">
                <a:solidFill>
                  <a:schemeClr val="tx1"/>
                </a:solidFill>
              </a:rPr>
              <a:t>          jkravitz@westfordk12.us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 rot="8510477">
            <a:off x="2778490" y="5602495"/>
            <a:ext cx="943004" cy="427544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9564" y="4895196"/>
            <a:ext cx="413366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presentation is</a:t>
            </a: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vailable online!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2921" y="482949"/>
            <a:ext cx="649815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accent6"/>
                </a:solidFill>
              </a:rPr>
              <a:t>Please sign in and grab a sweet treat!</a:t>
            </a:r>
            <a:endParaRPr lang="en-US" sz="27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57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1285"/>
          </a:xfrm>
        </p:spPr>
        <p:txBody>
          <a:bodyPr/>
          <a:lstStyle/>
          <a:p>
            <a:r>
              <a:rPr lang="en-US" dirty="0" smtClean="0"/>
              <a:t>Midterm/Final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44909"/>
            <a:ext cx="8042276" cy="46986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Simulated crime scenes</a:t>
            </a:r>
          </a:p>
          <a:p>
            <a:pPr lvl="1"/>
            <a:r>
              <a:rPr lang="en-US" dirty="0" smtClean="0"/>
              <a:t>Evidence for collection and analysis</a:t>
            </a:r>
          </a:p>
          <a:p>
            <a:pPr lvl="1"/>
            <a:r>
              <a:rPr lang="en-US" dirty="0" smtClean="0"/>
              <a:t>Suspects for interviews and additional evidence</a:t>
            </a:r>
          </a:p>
          <a:p>
            <a:r>
              <a:rPr lang="en-US" dirty="0" smtClean="0"/>
              <a:t>Investigative teams of students</a:t>
            </a:r>
          </a:p>
          <a:p>
            <a:pPr lvl="1"/>
            <a:r>
              <a:rPr lang="en-US" dirty="0" smtClean="0"/>
              <a:t>Specialized roles</a:t>
            </a:r>
          </a:p>
          <a:p>
            <a:pPr lvl="1"/>
            <a:r>
              <a:rPr lang="en-US" dirty="0" smtClean="0"/>
              <a:t>Collaborate on analysis and presentation</a:t>
            </a:r>
          </a:p>
          <a:p>
            <a:r>
              <a:rPr lang="en-US" dirty="0" smtClean="0"/>
              <a:t>Application of knowledge and skills developed throughout the semester</a:t>
            </a:r>
          </a:p>
          <a:p>
            <a:r>
              <a:rPr lang="en-US" dirty="0" smtClean="0"/>
              <a:t>Culminates in presentation and defense of criminalistics findings and implications for simulated cases (solve the crime)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www.westfordforensics.weebly.com</a:t>
            </a:r>
            <a:r>
              <a:rPr lang="en-US" sz="2000" b="1" dirty="0" smtClean="0">
                <a:solidFill>
                  <a:srgbClr val="000000"/>
                </a:solidFill>
              </a:rPr>
              <a:t>          jkravitz@westfordk12.us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93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891" y="2082555"/>
            <a:ext cx="3004078" cy="4005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Crime Scene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82556"/>
            <a:ext cx="3003793" cy="4005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793" y="1573420"/>
            <a:ext cx="3800530" cy="506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3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936135"/>
          </a:xfrm>
        </p:spPr>
        <p:txBody>
          <a:bodyPr/>
          <a:lstStyle/>
          <a:p>
            <a:r>
              <a:rPr lang="en-US" dirty="0" smtClean="0"/>
              <a:t>Mrs. Jenny </a:t>
            </a:r>
            <a:r>
              <a:rPr lang="en-US" dirty="0" err="1" smtClean="0"/>
              <a:t>Kravitz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9274" y="1077780"/>
            <a:ext cx="3840480" cy="750887"/>
          </a:xfrm>
        </p:spPr>
        <p:txBody>
          <a:bodyPr/>
          <a:lstStyle/>
          <a:p>
            <a:r>
              <a:rPr lang="en-US" sz="3600" dirty="0" smtClean="0"/>
              <a:t>Education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9274" y="1844757"/>
            <a:ext cx="3840480" cy="4098843"/>
          </a:xfrm>
        </p:spPr>
        <p:txBody>
          <a:bodyPr>
            <a:normAutofit/>
          </a:bodyPr>
          <a:lstStyle/>
          <a:p>
            <a:r>
              <a:rPr lang="en-US" dirty="0" smtClean="0"/>
              <a:t>Tufts University</a:t>
            </a:r>
          </a:p>
          <a:p>
            <a:pPr lvl="1"/>
            <a:r>
              <a:rPr lang="en-US" dirty="0" smtClean="0"/>
              <a:t>Bachelor’s – Biology</a:t>
            </a:r>
          </a:p>
          <a:p>
            <a:pPr lvl="1"/>
            <a:r>
              <a:rPr lang="en-US" dirty="0" smtClean="0"/>
              <a:t>Teacher Licensure Program</a:t>
            </a:r>
          </a:p>
          <a:p>
            <a:pPr lvl="1"/>
            <a:r>
              <a:rPr lang="en-US" dirty="0"/>
              <a:t>Biotech R&amp;D Internship: Abbott Diabetes Care</a:t>
            </a:r>
          </a:p>
          <a:p>
            <a:pPr lvl="1"/>
            <a:r>
              <a:rPr lang="en-US" dirty="0" smtClean="0"/>
              <a:t>All American, Track &amp; Field</a:t>
            </a:r>
          </a:p>
          <a:p>
            <a:r>
              <a:rPr lang="en-US" dirty="0" smtClean="0"/>
              <a:t>UMass Lowell</a:t>
            </a:r>
          </a:p>
          <a:p>
            <a:pPr lvl="1"/>
            <a:r>
              <a:rPr lang="en-US" dirty="0" smtClean="0"/>
              <a:t>Master’s – Biology</a:t>
            </a:r>
          </a:p>
          <a:p>
            <a:pPr lvl="1"/>
            <a:r>
              <a:rPr lang="en-US" dirty="0" smtClean="0"/>
              <a:t>Master’s Research: Tufts Medical Center, Simon Lab</a:t>
            </a:r>
          </a:p>
          <a:p>
            <a:r>
              <a:rPr lang="en-US" dirty="0" smtClean="0"/>
              <a:t>Professional MA License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51070" y="1093870"/>
            <a:ext cx="3840480" cy="750887"/>
          </a:xfrm>
        </p:spPr>
        <p:txBody>
          <a:bodyPr/>
          <a:lstStyle/>
          <a:p>
            <a:r>
              <a:rPr lang="en-US" sz="3600" dirty="0" smtClean="0"/>
              <a:t>Experience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51070" y="1844757"/>
            <a:ext cx="3840480" cy="47960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Began teaching in 2003</a:t>
            </a:r>
          </a:p>
          <a:p>
            <a:pPr lvl="1"/>
            <a:r>
              <a:rPr lang="en-US" dirty="0" smtClean="0"/>
              <a:t>AP, Honors, CP, </a:t>
            </a:r>
            <a:r>
              <a:rPr lang="en-US" dirty="0" err="1" smtClean="0"/>
              <a:t>SpEd</a:t>
            </a:r>
            <a:r>
              <a:rPr lang="en-US" dirty="0" smtClean="0"/>
              <a:t>/inclusion, ELL/SEI</a:t>
            </a:r>
          </a:p>
          <a:p>
            <a:pPr lvl="1"/>
            <a:r>
              <a:rPr lang="en-US" dirty="0" smtClean="0"/>
              <a:t>Biology, Chemistry, Physical Science, Earth Science</a:t>
            </a:r>
          </a:p>
          <a:p>
            <a:pPr lvl="1"/>
            <a:r>
              <a:rPr lang="en-US" dirty="0" smtClean="0"/>
              <a:t>Independent contractor teaching AP Bio in Mass</a:t>
            </a:r>
          </a:p>
          <a:p>
            <a:pPr lvl="1"/>
            <a:r>
              <a:rPr lang="en-US" dirty="0" smtClean="0"/>
              <a:t>Advising, coaching, mentoring</a:t>
            </a:r>
          </a:p>
          <a:p>
            <a:r>
              <a:rPr lang="en-US" dirty="0" smtClean="0"/>
              <a:t>Educational Grant Work</a:t>
            </a:r>
          </a:p>
          <a:p>
            <a:pPr lvl="1"/>
            <a:r>
              <a:rPr lang="en-US" dirty="0" smtClean="0"/>
              <a:t>Developing/publishing curriculum</a:t>
            </a:r>
          </a:p>
          <a:p>
            <a:pPr lvl="1"/>
            <a:r>
              <a:rPr lang="en-US" dirty="0" smtClean="0"/>
              <a:t>Obtaining/implementing biotech equipment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www.westfordforensics.weebly.com</a:t>
            </a:r>
            <a:r>
              <a:rPr lang="en-US" sz="2000" b="1" dirty="0" smtClean="0">
                <a:solidFill>
                  <a:srgbClr val="000000"/>
                </a:solidFill>
              </a:rPr>
              <a:t>          jkravitz@westfordk12.us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61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students with basic knowledge and skills in the area of Criminalistics (Forensic Science)</a:t>
            </a:r>
          </a:p>
          <a:p>
            <a:r>
              <a:rPr lang="en-US" dirty="0" smtClean="0"/>
              <a:t>Develop critical thought and analysis skills</a:t>
            </a:r>
          </a:p>
          <a:p>
            <a:r>
              <a:rPr lang="en-US" dirty="0" smtClean="0"/>
              <a:t>Practice scientific inquiry in laboratory</a:t>
            </a:r>
          </a:p>
          <a:p>
            <a:r>
              <a:rPr lang="en-US" dirty="0" smtClean="0"/>
              <a:t>Equip students with necessary knowledge and skills to collect and evaluate evidence at a crime scene</a:t>
            </a:r>
          </a:p>
          <a:p>
            <a:r>
              <a:rPr lang="en-US" dirty="0" smtClean="0"/>
              <a:t>Midterm/final exam is a simulated crime scene, analyzed in investigative teams (students each have specialized roles)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www.westfordforensics.weebly.com</a:t>
            </a:r>
            <a:r>
              <a:rPr lang="en-US" sz="2000" b="1" dirty="0" smtClean="0">
                <a:solidFill>
                  <a:srgbClr val="000000"/>
                </a:solidFill>
              </a:rPr>
              <a:t>          jkravitz@westfordk12.us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5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873261"/>
          </a:xfrm>
        </p:spPr>
        <p:txBody>
          <a:bodyPr/>
          <a:lstStyle/>
          <a:p>
            <a:r>
              <a:rPr lang="en-US" dirty="0" smtClean="0"/>
              <a:t>Course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980837"/>
            <a:ext cx="3840480" cy="528143"/>
          </a:xfrm>
        </p:spPr>
        <p:txBody>
          <a:bodyPr/>
          <a:lstStyle/>
          <a:p>
            <a:r>
              <a:rPr lang="en-US" sz="3200" dirty="0" smtClean="0"/>
              <a:t>Assessment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508980"/>
            <a:ext cx="4027441" cy="49167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Notebook (40%)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notes, activities, assignments, etc.</a:t>
            </a:r>
          </a:p>
          <a:p>
            <a:pPr lvl="1"/>
            <a:r>
              <a:rPr lang="en-US" dirty="0" smtClean="0"/>
              <a:t>Students are creating a manual for crime scene analysis (for final)</a:t>
            </a:r>
          </a:p>
          <a:p>
            <a:r>
              <a:rPr lang="en-US" dirty="0" smtClean="0"/>
              <a:t>Quizzes (</a:t>
            </a:r>
            <a:r>
              <a:rPr lang="en-US" dirty="0"/>
              <a:t>3</a:t>
            </a:r>
            <a:r>
              <a:rPr lang="en-US" dirty="0" smtClean="0"/>
              <a:t>0%)</a:t>
            </a:r>
          </a:p>
          <a:p>
            <a:pPr lvl="1"/>
            <a:r>
              <a:rPr lang="en-US" dirty="0" smtClean="0"/>
              <a:t>Often open notebook</a:t>
            </a:r>
          </a:p>
          <a:p>
            <a:pPr lvl="1"/>
            <a:r>
              <a:rPr lang="en-US" dirty="0" smtClean="0"/>
              <a:t>Application of content and skills (practice for final)</a:t>
            </a:r>
          </a:p>
          <a:p>
            <a:r>
              <a:rPr lang="en-US" dirty="0"/>
              <a:t>Papers (20%)</a:t>
            </a:r>
          </a:p>
          <a:p>
            <a:pPr lvl="1"/>
            <a:r>
              <a:rPr lang="en-US" dirty="0"/>
              <a:t>Examine conflicts of public safety and individual </a:t>
            </a:r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Further explore topics from class</a:t>
            </a:r>
            <a:endParaRPr lang="en-US" dirty="0"/>
          </a:p>
          <a:p>
            <a:r>
              <a:rPr lang="en-US" dirty="0" smtClean="0"/>
              <a:t>Case Study/Questions (10%)</a:t>
            </a:r>
          </a:p>
          <a:p>
            <a:pPr lvl="1"/>
            <a:r>
              <a:rPr lang="en-US" dirty="0" smtClean="0"/>
              <a:t>Analysis of real cases</a:t>
            </a:r>
          </a:p>
          <a:p>
            <a:pPr lvl="1"/>
            <a:r>
              <a:rPr lang="en-US" dirty="0" smtClean="0"/>
              <a:t>Application of concepts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980837"/>
            <a:ext cx="3840480" cy="528143"/>
          </a:xfrm>
        </p:spPr>
        <p:txBody>
          <a:bodyPr/>
          <a:lstStyle/>
          <a:p>
            <a:r>
              <a:rPr lang="en-US" sz="3200" dirty="0" smtClean="0"/>
              <a:t>Instruction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508981"/>
            <a:ext cx="4150892" cy="4916759"/>
          </a:xfrm>
        </p:spPr>
        <p:txBody>
          <a:bodyPr>
            <a:normAutofit/>
          </a:bodyPr>
          <a:lstStyle/>
          <a:p>
            <a:r>
              <a:rPr lang="en-US" dirty="0" smtClean="0"/>
              <a:t>Interactive class </a:t>
            </a:r>
            <a:r>
              <a:rPr lang="en-US" dirty="0"/>
              <a:t>d</a:t>
            </a:r>
            <a:r>
              <a:rPr lang="en-US" dirty="0" smtClean="0"/>
              <a:t>iscussion</a:t>
            </a:r>
          </a:p>
          <a:p>
            <a:pPr lvl="1"/>
            <a:r>
              <a:rPr lang="en-US" dirty="0" smtClean="0"/>
              <a:t>Notes cover evidence collection, processing, and analysis</a:t>
            </a:r>
          </a:p>
          <a:p>
            <a:pPr lvl="1"/>
            <a:r>
              <a:rPr lang="en-US" dirty="0" smtClean="0"/>
              <a:t>Emphasis on discussion of science behind methodology and legal/criminal application</a:t>
            </a:r>
          </a:p>
          <a:p>
            <a:r>
              <a:rPr lang="en-US" dirty="0" smtClean="0"/>
              <a:t>Hands-on inquiry activities</a:t>
            </a:r>
          </a:p>
          <a:p>
            <a:pPr lvl="1"/>
            <a:r>
              <a:rPr lang="en-US" dirty="0" smtClean="0"/>
              <a:t>Practice forensics skills</a:t>
            </a:r>
          </a:p>
          <a:p>
            <a:pPr lvl="1"/>
            <a:r>
              <a:rPr lang="en-US" dirty="0" smtClean="0"/>
              <a:t>Collaborative groups</a:t>
            </a:r>
          </a:p>
          <a:p>
            <a:r>
              <a:rPr lang="en-US" dirty="0" smtClean="0"/>
              <a:t>Real-world application</a:t>
            </a:r>
          </a:p>
          <a:p>
            <a:pPr lvl="1"/>
            <a:r>
              <a:rPr lang="en-US" dirty="0" smtClean="0"/>
              <a:t>Current cases (in news)</a:t>
            </a:r>
          </a:p>
          <a:p>
            <a:pPr lvl="1"/>
            <a:r>
              <a:rPr lang="en-US" dirty="0" smtClean="0"/>
              <a:t>Forensic Files (famous cases)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www.westfordforensics.weebly.com</a:t>
            </a:r>
            <a:r>
              <a:rPr lang="en-US" sz="2000" b="1" dirty="0" smtClean="0">
                <a:solidFill>
                  <a:srgbClr val="000000"/>
                </a:solidFill>
              </a:rPr>
              <a:t>          jkravitz@westfordk12.us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5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99009"/>
          </a:xfrm>
        </p:spPr>
        <p:txBody>
          <a:bodyPr/>
          <a:lstStyle/>
          <a:p>
            <a:r>
              <a:rPr lang="en-US" dirty="0" smtClean="0"/>
              <a:t>Topics of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Criminalistics Intro</a:t>
            </a:r>
          </a:p>
          <a:p>
            <a:r>
              <a:rPr lang="en-US" sz="2800" dirty="0" smtClean="0"/>
              <a:t>Legal System</a:t>
            </a:r>
          </a:p>
          <a:p>
            <a:r>
              <a:rPr lang="en-US" sz="2800" dirty="0" smtClean="0"/>
              <a:t>Types of Evidence</a:t>
            </a:r>
          </a:p>
          <a:p>
            <a:r>
              <a:rPr lang="en-US" sz="2800" dirty="0" smtClean="0"/>
              <a:t>Fingerprints</a:t>
            </a:r>
          </a:p>
          <a:p>
            <a:r>
              <a:rPr lang="en-US" sz="2800" dirty="0" smtClean="0"/>
              <a:t>Blood Spatter</a:t>
            </a:r>
          </a:p>
          <a:p>
            <a:r>
              <a:rPr lang="en-US" sz="2800" dirty="0" smtClean="0"/>
              <a:t>DNA Evidence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070" y="1600201"/>
            <a:ext cx="4392929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Human Remains</a:t>
            </a:r>
          </a:p>
          <a:p>
            <a:r>
              <a:rPr lang="en-US" sz="2800" dirty="0" smtClean="0"/>
              <a:t>Document &amp; Handwriting Analysis</a:t>
            </a:r>
          </a:p>
          <a:p>
            <a:r>
              <a:rPr lang="en-US" sz="2800" dirty="0" smtClean="0"/>
              <a:t>Witness Interrogation</a:t>
            </a:r>
          </a:p>
          <a:p>
            <a:r>
              <a:rPr lang="en-US" sz="2800" dirty="0" smtClean="0"/>
              <a:t>Crime Scene Processing</a:t>
            </a:r>
          </a:p>
          <a:p>
            <a:r>
              <a:rPr lang="en-US" sz="2800" dirty="0" smtClean="0"/>
              <a:t>Securing Evidence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www.westfordforensics.weebly.com</a:t>
            </a:r>
            <a:r>
              <a:rPr lang="en-US" sz="2000" b="1" dirty="0" smtClean="0">
                <a:solidFill>
                  <a:srgbClr val="000000"/>
                </a:solidFill>
              </a:rPr>
              <a:t>          jkravitz@westfordk12.us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6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12665"/>
          </a:xfrm>
        </p:spPr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pic>
        <p:nvPicPr>
          <p:cNvPr id="6" name="Picture 5" descr="Screen Shot 2015-10-01 at 1.1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44532"/>
            <a:ext cx="3571875" cy="4382300"/>
          </a:xfrm>
          <a:prstGeom prst="rect">
            <a:avLst/>
          </a:prstGeom>
        </p:spPr>
      </p:pic>
      <p:pic>
        <p:nvPicPr>
          <p:cNvPr id="7" name="Picture 6" descr="Screen Shot 2015-10-01 at 1.15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875" y="2308780"/>
            <a:ext cx="5568951" cy="28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5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Spatter Triangulation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4727" y="1533236"/>
            <a:ext cx="3556824" cy="4742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57" y="1873307"/>
            <a:ext cx="4897270" cy="36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Handwriting Analysis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pic>
        <p:nvPicPr>
          <p:cNvPr id="6" name="Picture 5" descr="Screen Shot 2015-10-01 at 1.2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872" y="1656205"/>
            <a:ext cx="4292600" cy="2184400"/>
          </a:xfrm>
          <a:prstGeom prst="rect">
            <a:avLst/>
          </a:prstGeom>
        </p:spPr>
      </p:pic>
      <p:pic>
        <p:nvPicPr>
          <p:cNvPr id="7" name="Picture 6" descr="Screen Shot 2015-10-01 at 1.2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771" y="3840605"/>
            <a:ext cx="487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5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518" y="4134958"/>
            <a:ext cx="2024482" cy="202448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29380"/>
          </a:xfrm>
        </p:spPr>
        <p:txBody>
          <a:bodyPr/>
          <a:lstStyle/>
          <a:p>
            <a:r>
              <a:rPr lang="en-US" dirty="0" smtClean="0"/>
              <a:t>Involved Law Enforcement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49275" y="936956"/>
            <a:ext cx="8042276" cy="5006645"/>
          </a:xfrm>
        </p:spPr>
        <p:txBody>
          <a:bodyPr/>
          <a:lstStyle/>
          <a:p>
            <a:r>
              <a:rPr lang="en-US" dirty="0" smtClean="0"/>
              <a:t>School Resource Officer</a:t>
            </a:r>
          </a:p>
          <a:p>
            <a:pPr lvl="1"/>
            <a:r>
              <a:rPr lang="en-US" dirty="0" smtClean="0"/>
              <a:t>Detective Jeff </a:t>
            </a:r>
            <a:r>
              <a:rPr lang="en-US" dirty="0" err="1" smtClean="0"/>
              <a:t>Pavao</a:t>
            </a:r>
            <a:endParaRPr lang="en-US" dirty="0" smtClean="0"/>
          </a:p>
          <a:p>
            <a:pPr lvl="1"/>
            <a:r>
              <a:rPr lang="en-US" dirty="0" smtClean="0"/>
              <a:t>Spends time in class sharing expertise</a:t>
            </a:r>
          </a:p>
          <a:p>
            <a:r>
              <a:rPr lang="en-US" dirty="0" smtClean="0"/>
              <a:t>Guest speaker from Westford PD</a:t>
            </a:r>
          </a:p>
          <a:p>
            <a:pPr lvl="1"/>
            <a:r>
              <a:rPr lang="en-US" dirty="0" smtClean="0"/>
              <a:t>Detective David </a:t>
            </a:r>
            <a:r>
              <a:rPr lang="en-US" dirty="0" err="1" smtClean="0"/>
              <a:t>O’Hearn</a:t>
            </a:r>
            <a:endParaRPr lang="en-US" dirty="0" smtClean="0"/>
          </a:p>
          <a:p>
            <a:pPr lvl="1"/>
            <a:r>
              <a:rPr lang="en-US" dirty="0" smtClean="0"/>
              <a:t>Showcases forensic “tool bag” for processing a crime scene (simulates crime scene in classroom)</a:t>
            </a:r>
          </a:p>
          <a:p>
            <a:r>
              <a:rPr lang="en-US" dirty="0" smtClean="0"/>
              <a:t>Guest speaker from state crime lab</a:t>
            </a:r>
          </a:p>
          <a:p>
            <a:pPr lvl="1"/>
            <a:r>
              <a:rPr lang="en-US" dirty="0" smtClean="0"/>
              <a:t>Massachusetts State Trooper Criminalistics           and Crime Scene Response Unit</a:t>
            </a:r>
          </a:p>
          <a:p>
            <a:pPr lvl="1"/>
            <a:r>
              <a:rPr lang="en-US" dirty="0" smtClean="0"/>
              <a:t>Forensic Scientist &amp; Supervisor Christina Owen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www.westfordapbiology.weebly.com          jkravitz@westfordk12.us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85" y="936956"/>
            <a:ext cx="1850666" cy="2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98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150</TotalTime>
  <Words>643</Words>
  <Application>Microsoft Macintosh PowerPoint</Application>
  <PresentationFormat>On-screen Show (4:3)</PresentationFormat>
  <Paragraphs>114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Breeze</vt:lpstr>
      <vt:lpstr>Forensics</vt:lpstr>
      <vt:lpstr>Mrs. Jenny Kravitz</vt:lpstr>
      <vt:lpstr>Course Objectives</vt:lpstr>
      <vt:lpstr>Course Design</vt:lpstr>
      <vt:lpstr>Topics of Study</vt:lpstr>
      <vt:lpstr>Fingerprints</vt:lpstr>
      <vt:lpstr>Blood Spatter Triangulation</vt:lpstr>
      <vt:lpstr>Handwriting Analysis</vt:lpstr>
      <vt:lpstr>Involved Law Enforcement</vt:lpstr>
      <vt:lpstr>Midterm/Final Exam</vt:lpstr>
      <vt:lpstr>Crime Scene Simulation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Biology</dc:title>
  <dc:creator>JennyKravitz</dc:creator>
  <cp:lastModifiedBy>Jennifer Kravitz</cp:lastModifiedBy>
  <cp:revision>30</cp:revision>
  <dcterms:created xsi:type="dcterms:W3CDTF">2014-10-02T13:29:33Z</dcterms:created>
  <dcterms:modified xsi:type="dcterms:W3CDTF">2015-10-01T19:38:40Z</dcterms:modified>
</cp:coreProperties>
</file>