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73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64" r:id="rId4"/>
    <p:sldId id="258" r:id="rId5"/>
    <p:sldId id="275" r:id="rId6"/>
    <p:sldId id="259" r:id="rId7"/>
    <p:sldId id="263" r:id="rId8"/>
    <p:sldId id="261" r:id="rId9"/>
    <p:sldId id="266" r:id="rId10"/>
    <p:sldId id="268" r:id="rId11"/>
    <p:sldId id="279" r:id="rId12"/>
    <p:sldId id="316" r:id="rId13"/>
    <p:sldId id="290" r:id="rId14"/>
    <p:sldId id="291" r:id="rId15"/>
    <p:sldId id="292" r:id="rId16"/>
    <p:sldId id="305" r:id="rId17"/>
    <p:sldId id="306" r:id="rId18"/>
    <p:sldId id="307" r:id="rId19"/>
    <p:sldId id="309" r:id="rId20"/>
    <p:sldId id="311" r:id="rId21"/>
    <p:sldId id="308" r:id="rId22"/>
    <p:sldId id="310" r:id="rId23"/>
    <p:sldId id="312" r:id="rId24"/>
    <p:sldId id="313" r:id="rId25"/>
    <p:sldId id="314" r:id="rId26"/>
    <p:sldId id="315" r:id="rId27"/>
    <p:sldId id="294" r:id="rId28"/>
    <p:sldId id="295" r:id="rId29"/>
    <p:sldId id="297" r:id="rId30"/>
    <p:sldId id="298" r:id="rId31"/>
    <p:sldId id="299" r:id="rId32"/>
    <p:sldId id="301" r:id="rId33"/>
    <p:sldId id="304" r:id="rId34"/>
    <p:sldId id="317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gray" frameSlides="1"/>
  <p:clrMru>
    <a:srgbClr val="FCFCFA"/>
    <a:srgbClr val="5F5F5F"/>
    <a:srgbClr val="0000FF"/>
    <a:srgbClr val="02D4FF"/>
    <a:srgbClr val="279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29" autoAdjust="0"/>
    <p:restoredTop sz="94692" autoAdjust="0"/>
  </p:normalViewPr>
  <p:slideViewPr>
    <p:cSldViewPr>
      <p:cViewPr>
        <p:scale>
          <a:sx n="75" d="100"/>
          <a:sy n="75" d="100"/>
        </p:scale>
        <p:origin x="-1616" y="-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-227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Chapter 1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Kendall/Hunt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8F15606-B58A-42B0-99BF-3CCD175B7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242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Chapter 1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Kendall/Hunt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0E9C34-53F1-45E3-B0E8-90AB29B39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0994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Kendall/Hunt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E9C34-53F1-45E3-B0E8-90AB29B39485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14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"/>
              </a:rPr>
              <a:t>Chapter 2</a:t>
            </a:r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Times"/>
              </a:rPr>
              <a:t>Kendall/Hunt</a:t>
            </a:r>
          </a:p>
        </p:txBody>
      </p:sp>
      <p:sp>
        <p:nvSpPr>
          <p:cNvPr id="358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58AE67-1545-495D-B903-6F8787E72782}" type="slidenum">
              <a:rPr lang="en-US">
                <a:latin typeface="Times"/>
              </a:rPr>
              <a:pPr/>
              <a:t>12</a:t>
            </a:fld>
            <a:endParaRPr lang="en-US">
              <a:latin typeface="Times"/>
            </a:endParaRPr>
          </a:p>
        </p:txBody>
      </p:sp>
      <p:sp>
        <p:nvSpPr>
          <p:cNvPr id="358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-1261" y="-157"/>
              <a:ext cx="7021" cy="1190"/>
              <a:chOff x="-1261" y="-154"/>
              <a:chExt cx="7021" cy="1190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ltGray">
              <a:xfrm>
                <a:off x="0" y="4"/>
                <a:ext cx="5760" cy="1032"/>
              </a:xfrm>
              <a:custGeom>
                <a:avLst/>
                <a:gdLst/>
                <a:ahLst/>
                <a:cxnLst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32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8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7" name="Freeform 7"/>
                <p:cNvSpPr>
                  <a:spLocks/>
                </p:cNvSpPr>
                <p:nvPr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5" y="5"/>
                    </a:cxn>
                    <a:cxn ang="0">
                      <a:pos x="13" y="1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8" name="Freeform 8"/>
                <p:cNvSpPr>
                  <a:spLocks/>
                </p:cNvSpPr>
                <p:nvPr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11" y="3"/>
                    </a:cxn>
                    <a:cxn ang="0">
                      <a:pos x="7" y="19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9" name="Freeform 9"/>
                <p:cNvSpPr>
                  <a:spLocks/>
                </p:cNvSpPr>
                <p:nvPr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0" name="Freeform 10"/>
                <p:cNvSpPr>
                  <a:spLocks/>
                </p:cNvSpPr>
                <p:nvPr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" name="Freeform 11"/>
                <p:cNvSpPr>
                  <a:spLocks/>
                </p:cNvSpPr>
                <p:nvPr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2" name="Freeform 12"/>
                <p:cNvSpPr>
                  <a:spLocks/>
                </p:cNvSpPr>
                <p:nvPr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" name="Freeform 13"/>
                <p:cNvSpPr>
                  <a:spLocks/>
                </p:cNvSpPr>
                <p:nvPr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" name="Freeform 14"/>
                <p:cNvSpPr>
                  <a:spLocks/>
                </p:cNvSpPr>
                <p:nvPr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5" name="Freeform 15"/>
                <p:cNvSpPr>
                  <a:spLocks/>
                </p:cNvSpPr>
                <p:nvPr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6" name="Freeform 16"/>
                <p:cNvSpPr>
                  <a:spLocks/>
                </p:cNvSpPr>
                <p:nvPr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7" name="Freeform 17"/>
                <p:cNvSpPr>
                  <a:spLocks/>
                </p:cNvSpPr>
                <p:nvPr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8" name="Freeform 18"/>
                <p:cNvSpPr>
                  <a:spLocks/>
                </p:cNvSpPr>
                <p:nvPr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9" name="Freeform 19"/>
                <p:cNvSpPr>
                  <a:spLocks/>
                </p:cNvSpPr>
                <p:nvPr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0" name="Freeform 20"/>
                <p:cNvSpPr>
                  <a:spLocks/>
                </p:cNvSpPr>
                <p:nvPr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" name="Freeform 21"/>
                <p:cNvSpPr>
                  <a:spLocks/>
                </p:cNvSpPr>
                <p:nvPr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2" name="Freeform 22"/>
                <p:cNvSpPr>
                  <a:spLocks/>
                </p:cNvSpPr>
                <p:nvPr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3" name="Freeform 23"/>
                <p:cNvSpPr>
                  <a:spLocks/>
                </p:cNvSpPr>
                <p:nvPr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/>
                  <a:ahLst/>
                  <a:cxnLst>
                    <a:cxn ang="0">
                      <a:pos x="8" y="14"/>
                    </a:cxn>
                    <a:cxn ang="0">
                      <a:pos x="14" y="0"/>
                    </a:cxn>
                    <a:cxn ang="0">
                      <a:pos x="14" y="22"/>
                    </a:cxn>
                    <a:cxn ang="0">
                      <a:pos x="8" y="14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4" name="Freeform 24"/>
                <p:cNvSpPr>
                  <a:spLocks/>
                </p:cNvSpPr>
                <p:nvPr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5" name="Freeform 25"/>
                <p:cNvSpPr>
                  <a:spLocks/>
                </p:cNvSpPr>
                <p:nvPr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6" name="Freeform 26"/>
                <p:cNvSpPr>
                  <a:spLocks/>
                </p:cNvSpPr>
                <p:nvPr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" name="Freeform 27"/>
                <p:cNvSpPr>
                  <a:spLocks/>
                </p:cNvSpPr>
                <p:nvPr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8" name="Freeform 28"/>
                <p:cNvSpPr>
                  <a:spLocks/>
                </p:cNvSpPr>
                <p:nvPr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9" name="Freeform 29"/>
                <p:cNvSpPr>
                  <a:spLocks/>
                </p:cNvSpPr>
                <p:nvPr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0" name="Freeform 30"/>
                <p:cNvSpPr>
                  <a:spLocks/>
                </p:cNvSpPr>
                <p:nvPr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/>
                  <a:ahLst/>
                  <a:cxnLst>
                    <a:cxn ang="0">
                      <a:pos x="21" y="280"/>
                    </a:cxn>
                    <a:cxn ang="0">
                      <a:pos x="24" y="250"/>
                    </a:cxn>
                    <a:cxn ang="0">
                      <a:pos x="22" y="245"/>
                    </a:cxn>
                    <a:cxn ang="0">
                      <a:pos x="16" y="218"/>
                    </a:cxn>
                    <a:cxn ang="0">
                      <a:pos x="4" y="215"/>
                    </a:cxn>
                    <a:cxn ang="0">
                      <a:pos x="0" y="191"/>
                    </a:cxn>
                    <a:cxn ang="0">
                      <a:pos x="12" y="180"/>
                    </a:cxn>
                    <a:cxn ang="0">
                      <a:pos x="6" y="165"/>
                    </a:cxn>
                    <a:cxn ang="0">
                      <a:pos x="2" y="160"/>
                    </a:cxn>
                    <a:cxn ang="0">
                      <a:pos x="28" y="120"/>
                    </a:cxn>
                    <a:cxn ang="0">
                      <a:pos x="44" y="96"/>
                    </a:cxn>
                    <a:cxn ang="0">
                      <a:pos x="42" y="70"/>
                    </a:cxn>
                    <a:cxn ang="0">
                      <a:pos x="24" y="43"/>
                    </a:cxn>
                    <a:cxn ang="0">
                      <a:pos x="20" y="32"/>
                    </a:cxn>
                    <a:cxn ang="0">
                      <a:pos x="26" y="36"/>
                    </a:cxn>
                    <a:cxn ang="0">
                      <a:pos x="48" y="35"/>
                    </a:cxn>
                    <a:cxn ang="0">
                      <a:pos x="64" y="11"/>
                    </a:cxn>
                    <a:cxn ang="0">
                      <a:pos x="82" y="0"/>
                    </a:cxn>
                    <a:cxn ang="0">
                      <a:pos x="88" y="2"/>
                    </a:cxn>
                    <a:cxn ang="0">
                      <a:pos x="92" y="9"/>
                    </a:cxn>
                    <a:cxn ang="0">
                      <a:pos x="98" y="5"/>
                    </a:cxn>
                    <a:cxn ang="0">
                      <a:pos x="110" y="8"/>
                    </a:cxn>
                    <a:cxn ang="0">
                      <a:pos x="116" y="9"/>
                    </a:cxn>
                    <a:cxn ang="0">
                      <a:pos x="141" y="14"/>
                    </a:cxn>
                    <a:cxn ang="0">
                      <a:pos x="155" y="24"/>
                    </a:cxn>
                    <a:cxn ang="0">
                      <a:pos x="167" y="17"/>
                    </a:cxn>
                    <a:cxn ang="0">
                      <a:pos x="173" y="14"/>
                    </a:cxn>
                    <a:cxn ang="0">
                      <a:pos x="195" y="14"/>
                    </a:cxn>
                    <a:cxn ang="0">
                      <a:pos x="211" y="32"/>
                    </a:cxn>
                    <a:cxn ang="0">
                      <a:pos x="231" y="59"/>
                    </a:cxn>
                    <a:cxn ang="0">
                      <a:pos x="245" y="70"/>
                    </a:cxn>
                    <a:cxn ang="0">
                      <a:pos x="257" y="68"/>
                    </a:cxn>
                    <a:cxn ang="0">
                      <a:pos x="270" y="65"/>
                    </a:cxn>
                    <a:cxn ang="0">
                      <a:pos x="290" y="71"/>
                    </a:cxn>
                    <a:cxn ang="0">
                      <a:pos x="300" y="81"/>
                    </a:cxn>
                    <a:cxn ang="0">
                      <a:pos x="308" y="90"/>
                    </a:cxn>
                    <a:cxn ang="0">
                      <a:pos x="318" y="111"/>
                    </a:cxn>
                    <a:cxn ang="0">
                      <a:pos x="322" y="120"/>
                    </a:cxn>
                    <a:cxn ang="0">
                      <a:pos x="324" y="125"/>
                    </a:cxn>
                    <a:cxn ang="0">
                      <a:pos x="310" y="142"/>
                    </a:cxn>
                    <a:cxn ang="0">
                      <a:pos x="322" y="141"/>
                    </a:cxn>
                    <a:cxn ang="0">
                      <a:pos x="342" y="155"/>
                    </a:cxn>
                    <a:cxn ang="0">
                      <a:pos x="364" y="157"/>
                    </a:cxn>
                    <a:cxn ang="0">
                      <a:pos x="380" y="168"/>
                    </a:cxn>
                    <a:cxn ang="0">
                      <a:pos x="382" y="172"/>
                    </a:cxn>
                    <a:cxn ang="0">
                      <a:pos x="382" y="176"/>
                    </a:cxn>
                    <a:cxn ang="0">
                      <a:pos x="394" y="172"/>
                    </a:cxn>
                    <a:cxn ang="0">
                      <a:pos x="400" y="171"/>
                    </a:cxn>
                    <a:cxn ang="0">
                      <a:pos x="439" y="185"/>
                    </a:cxn>
                    <a:cxn ang="0">
                      <a:pos x="447" y="199"/>
                    </a:cxn>
                    <a:cxn ang="0">
                      <a:pos x="465" y="201"/>
                    </a:cxn>
                    <a:cxn ang="0">
                      <a:pos x="471" y="215"/>
                    </a:cxn>
                    <a:cxn ang="0">
                      <a:pos x="451" y="258"/>
                    </a:cxn>
                    <a:cxn ang="0">
                      <a:pos x="435" y="281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1" name="Freeform 31"/>
                <p:cNvSpPr>
                  <a:spLocks/>
                </p:cNvSpPr>
                <p:nvPr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/>
                  <a:ahLst/>
                  <a:cxnLst>
                    <a:cxn ang="0">
                      <a:pos x="406" y="6"/>
                    </a:cxn>
                    <a:cxn ang="0">
                      <a:pos x="502" y="34"/>
                    </a:cxn>
                    <a:cxn ang="0">
                      <a:pos x="550" y="38"/>
                    </a:cxn>
                    <a:cxn ang="0">
                      <a:pos x="578" y="130"/>
                    </a:cxn>
                    <a:cxn ang="0">
                      <a:pos x="586" y="90"/>
                    </a:cxn>
                    <a:cxn ang="0">
                      <a:pos x="606" y="70"/>
                    </a:cxn>
                    <a:cxn ang="0">
                      <a:pos x="642" y="126"/>
                    </a:cxn>
                    <a:cxn ang="0">
                      <a:pos x="682" y="98"/>
                    </a:cxn>
                    <a:cxn ang="0">
                      <a:pos x="706" y="86"/>
                    </a:cxn>
                    <a:cxn ang="0">
                      <a:pos x="762" y="2"/>
                    </a:cxn>
                    <a:cxn ang="0">
                      <a:pos x="798" y="70"/>
                    </a:cxn>
                    <a:cxn ang="0">
                      <a:pos x="798" y="130"/>
                    </a:cxn>
                    <a:cxn ang="0">
                      <a:pos x="790" y="158"/>
                    </a:cxn>
                    <a:cxn ang="0">
                      <a:pos x="766" y="162"/>
                    </a:cxn>
                    <a:cxn ang="0">
                      <a:pos x="762" y="186"/>
                    </a:cxn>
                    <a:cxn ang="0">
                      <a:pos x="802" y="226"/>
                    </a:cxn>
                    <a:cxn ang="0">
                      <a:pos x="786" y="322"/>
                    </a:cxn>
                    <a:cxn ang="0">
                      <a:pos x="830" y="414"/>
                    </a:cxn>
                    <a:cxn ang="0">
                      <a:pos x="854" y="450"/>
                    </a:cxn>
                    <a:cxn ang="0">
                      <a:pos x="830" y="450"/>
                    </a:cxn>
                    <a:cxn ang="0">
                      <a:pos x="746" y="378"/>
                    </a:cxn>
                    <a:cxn ang="0">
                      <a:pos x="678" y="402"/>
                    </a:cxn>
                    <a:cxn ang="0">
                      <a:pos x="590" y="442"/>
                    </a:cxn>
                    <a:cxn ang="0">
                      <a:pos x="642" y="578"/>
                    </a:cxn>
                    <a:cxn ang="0">
                      <a:pos x="710" y="610"/>
                    </a:cxn>
                    <a:cxn ang="0">
                      <a:pos x="738" y="550"/>
                    </a:cxn>
                    <a:cxn ang="0">
                      <a:pos x="774" y="570"/>
                    </a:cxn>
                    <a:cxn ang="0">
                      <a:pos x="766" y="630"/>
                    </a:cxn>
                    <a:cxn ang="0">
                      <a:pos x="802" y="670"/>
                    </a:cxn>
                    <a:cxn ang="0">
                      <a:pos x="838" y="658"/>
                    </a:cxn>
                    <a:cxn ang="0">
                      <a:pos x="922" y="806"/>
                    </a:cxn>
                    <a:cxn ang="0">
                      <a:pos x="942" y="826"/>
                    </a:cxn>
                    <a:cxn ang="0">
                      <a:pos x="874" y="810"/>
                    </a:cxn>
                    <a:cxn ang="0">
                      <a:pos x="830" y="758"/>
                    </a:cxn>
                    <a:cxn ang="0">
                      <a:pos x="778" y="710"/>
                    </a:cxn>
                    <a:cxn ang="0">
                      <a:pos x="702" y="662"/>
                    </a:cxn>
                    <a:cxn ang="0">
                      <a:pos x="614" y="646"/>
                    </a:cxn>
                    <a:cxn ang="0">
                      <a:pos x="506" y="594"/>
                    </a:cxn>
                    <a:cxn ang="0">
                      <a:pos x="462" y="506"/>
                    </a:cxn>
                    <a:cxn ang="0">
                      <a:pos x="430" y="462"/>
                    </a:cxn>
                    <a:cxn ang="0">
                      <a:pos x="382" y="430"/>
                    </a:cxn>
                    <a:cxn ang="0">
                      <a:pos x="342" y="370"/>
                    </a:cxn>
                    <a:cxn ang="0">
                      <a:pos x="354" y="414"/>
                    </a:cxn>
                    <a:cxn ang="0">
                      <a:pos x="418" y="494"/>
                    </a:cxn>
                    <a:cxn ang="0">
                      <a:pos x="422" y="526"/>
                    </a:cxn>
                    <a:cxn ang="0">
                      <a:pos x="394" y="498"/>
                    </a:cxn>
                    <a:cxn ang="0">
                      <a:pos x="354" y="466"/>
                    </a:cxn>
                    <a:cxn ang="0">
                      <a:pos x="314" y="402"/>
                    </a:cxn>
                    <a:cxn ang="0">
                      <a:pos x="266" y="346"/>
                    </a:cxn>
                    <a:cxn ang="0">
                      <a:pos x="210" y="314"/>
                    </a:cxn>
                    <a:cxn ang="0">
                      <a:pos x="154" y="238"/>
                    </a:cxn>
                    <a:cxn ang="0">
                      <a:pos x="66" y="66"/>
                    </a:cxn>
                    <a:cxn ang="0">
                      <a:pos x="34" y="38"/>
                    </a:cxn>
                    <a:cxn ang="0">
                      <a:pos x="46" y="22"/>
                    </a:cxn>
                    <a:cxn ang="0">
                      <a:pos x="102" y="70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2" name="Freeform 32"/>
                <p:cNvSpPr>
                  <a:spLocks/>
                </p:cNvSpPr>
                <p:nvPr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0" y="48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3" name="Freeform 33"/>
                <p:cNvSpPr>
                  <a:spLocks/>
                </p:cNvSpPr>
                <p:nvPr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1"/>
                    </a:cxn>
                    <a:cxn ang="0">
                      <a:pos x="36" y="17"/>
                    </a:cxn>
                    <a:cxn ang="0">
                      <a:pos x="8" y="17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" name="Freeform 34"/>
                <p:cNvSpPr>
                  <a:spLocks/>
                </p:cNvSpPr>
                <p:nvPr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8" y="25"/>
                    </a:cxn>
                    <a:cxn ang="0">
                      <a:pos x="56" y="21"/>
                    </a:cxn>
                    <a:cxn ang="0">
                      <a:pos x="80" y="9"/>
                    </a:cxn>
                    <a:cxn ang="0">
                      <a:pos x="64" y="25"/>
                    </a:cxn>
                    <a:cxn ang="0">
                      <a:pos x="124" y="49"/>
                    </a:cxn>
                    <a:cxn ang="0">
                      <a:pos x="160" y="65"/>
                    </a:cxn>
                    <a:cxn ang="0">
                      <a:pos x="116" y="77"/>
                    </a:cxn>
                    <a:cxn ang="0">
                      <a:pos x="88" y="57"/>
                    </a:cxn>
                    <a:cxn ang="0">
                      <a:pos x="76" y="53"/>
                    </a:cxn>
                    <a:cxn ang="0">
                      <a:pos x="24" y="41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5" name="Freeform 35"/>
                <p:cNvSpPr>
                  <a:spLocks/>
                </p:cNvSpPr>
                <p:nvPr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"/>
                    </a:cxn>
                    <a:cxn ang="0">
                      <a:pos x="88" y="24"/>
                    </a:cxn>
                    <a:cxn ang="0">
                      <a:pos x="112" y="20"/>
                    </a:cxn>
                    <a:cxn ang="0">
                      <a:pos x="108" y="44"/>
                    </a:cxn>
                    <a:cxn ang="0">
                      <a:pos x="64" y="40"/>
                    </a:cxn>
                    <a:cxn ang="0">
                      <a:pos x="0" y="36"/>
                    </a:cxn>
                    <a:cxn ang="0">
                      <a:pos x="28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6" name="Freeform 36"/>
                <p:cNvSpPr>
                  <a:spLocks/>
                </p:cNvSpPr>
                <p:nvPr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37" y="13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7" name="Freeform 37"/>
                <p:cNvSpPr>
                  <a:spLocks/>
                </p:cNvSpPr>
                <p:nvPr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19" y="0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8" name="Freeform 38"/>
                <p:cNvSpPr>
                  <a:spLocks/>
                </p:cNvSpPr>
                <p:nvPr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20" y="33"/>
                    </a:cxn>
                    <a:cxn ang="0">
                      <a:pos x="24" y="49"/>
                    </a:cxn>
                    <a:cxn ang="0">
                      <a:pos x="36" y="53"/>
                    </a:cxn>
                    <a:cxn ang="0">
                      <a:pos x="24" y="73"/>
                    </a:cxn>
                    <a:cxn ang="0">
                      <a:pos x="0" y="21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" name="Freeform 39"/>
                <p:cNvSpPr>
                  <a:spLocks/>
                </p:cNvSpPr>
                <p:nvPr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/>
                  <a:ahLst/>
                  <a:cxnLst>
                    <a:cxn ang="0">
                      <a:pos x="220" y="1"/>
                    </a:cxn>
                    <a:cxn ang="0">
                      <a:pos x="231" y="8"/>
                    </a:cxn>
                    <a:cxn ang="0">
                      <a:pos x="235" y="0"/>
                    </a:cxn>
                    <a:cxn ang="0">
                      <a:pos x="265" y="0"/>
                    </a:cxn>
                    <a:cxn ang="0">
                      <a:pos x="287" y="17"/>
                    </a:cxn>
                    <a:cxn ang="0">
                      <a:pos x="319" y="10"/>
                    </a:cxn>
                    <a:cxn ang="0">
                      <a:pos x="314" y="29"/>
                    </a:cxn>
                    <a:cxn ang="0">
                      <a:pos x="298" y="46"/>
                    </a:cxn>
                    <a:cxn ang="0">
                      <a:pos x="295" y="29"/>
                    </a:cxn>
                    <a:cxn ang="0">
                      <a:pos x="287" y="31"/>
                    </a:cxn>
                    <a:cxn ang="0">
                      <a:pos x="279" y="29"/>
                    </a:cxn>
                    <a:cxn ang="0">
                      <a:pos x="263" y="21"/>
                    </a:cxn>
                    <a:cxn ang="0">
                      <a:pos x="228" y="38"/>
                    </a:cxn>
                    <a:cxn ang="0">
                      <a:pos x="201" y="44"/>
                    </a:cxn>
                    <a:cxn ang="0">
                      <a:pos x="212" y="57"/>
                    </a:cxn>
                    <a:cxn ang="0">
                      <a:pos x="188" y="63"/>
                    </a:cxn>
                    <a:cxn ang="0">
                      <a:pos x="169" y="61"/>
                    </a:cxn>
                    <a:cxn ang="0">
                      <a:pos x="177" y="57"/>
                    </a:cxn>
                    <a:cxn ang="0">
                      <a:pos x="171" y="40"/>
                    </a:cxn>
                    <a:cxn ang="0">
                      <a:pos x="169" y="31"/>
                    </a:cxn>
                    <a:cxn ang="0">
                      <a:pos x="158" y="23"/>
                    </a:cxn>
                    <a:cxn ang="0">
                      <a:pos x="142" y="27"/>
                    </a:cxn>
                    <a:cxn ang="0">
                      <a:pos x="134" y="27"/>
                    </a:cxn>
                    <a:cxn ang="0">
                      <a:pos x="123" y="25"/>
                    </a:cxn>
                    <a:cxn ang="0">
                      <a:pos x="83" y="2"/>
                    </a:cxn>
                    <a:cxn ang="0">
                      <a:pos x="59" y="14"/>
                    </a:cxn>
                    <a:cxn ang="0">
                      <a:pos x="1" y="0"/>
                    </a:cxn>
                    <a:cxn ang="0">
                      <a:pos x="220" y="1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0" name="Freeform 40"/>
                <p:cNvSpPr>
                  <a:spLocks/>
                </p:cNvSpPr>
                <p:nvPr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/>
                  <a:ahLst/>
                  <a:cxnLst>
                    <a:cxn ang="0">
                      <a:pos x="105" y="31"/>
                    </a:cxn>
                    <a:cxn ang="0">
                      <a:pos x="30" y="1"/>
                    </a:cxn>
                    <a:cxn ang="0">
                      <a:pos x="285" y="0"/>
                    </a:cxn>
                    <a:cxn ang="0">
                      <a:pos x="296" y="14"/>
                    </a:cxn>
                    <a:cxn ang="0">
                      <a:pos x="264" y="16"/>
                    </a:cxn>
                    <a:cxn ang="0">
                      <a:pos x="105" y="3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1" name="Freeform 41"/>
                <p:cNvSpPr>
                  <a:spLocks/>
                </p:cNvSpPr>
                <p:nvPr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2" name="Freeform 42"/>
                <p:cNvSpPr>
                  <a:spLocks/>
                </p:cNvSpPr>
                <p:nvPr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6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3" name="Freeform 43"/>
                <p:cNvSpPr>
                  <a:spLocks/>
                </p:cNvSpPr>
                <p:nvPr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4" name="Freeform 44"/>
                <p:cNvSpPr>
                  <a:spLocks/>
                </p:cNvSpPr>
                <p:nvPr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" name="Freeform 45"/>
                <p:cNvSpPr>
                  <a:spLocks/>
                </p:cNvSpPr>
                <p:nvPr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6" name="Freeform 46"/>
                <p:cNvSpPr>
                  <a:spLocks/>
                </p:cNvSpPr>
                <p:nvPr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" name="Freeform 47"/>
                <p:cNvSpPr>
                  <a:spLocks/>
                </p:cNvSpPr>
                <p:nvPr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8" name="Freeform 48"/>
                <p:cNvSpPr>
                  <a:spLocks/>
                </p:cNvSpPr>
                <p:nvPr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9" name="Freeform 49"/>
                <p:cNvSpPr>
                  <a:spLocks/>
                </p:cNvSpPr>
                <p:nvPr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0" name="Freeform 50"/>
                <p:cNvSpPr>
                  <a:spLocks/>
                </p:cNvSpPr>
                <p:nvPr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1" name="Freeform 51"/>
                <p:cNvSpPr>
                  <a:spLocks/>
                </p:cNvSpPr>
                <p:nvPr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2" name="Freeform 52"/>
                <p:cNvSpPr>
                  <a:spLocks/>
                </p:cNvSpPr>
                <p:nvPr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3" name="Freeform 53"/>
                <p:cNvSpPr>
                  <a:spLocks/>
                </p:cNvSpPr>
                <p:nvPr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4" name="Freeform 54"/>
                <p:cNvSpPr>
                  <a:spLocks/>
                </p:cNvSpPr>
                <p:nvPr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5" name="Freeform 55"/>
                <p:cNvSpPr>
                  <a:spLocks/>
                </p:cNvSpPr>
                <p:nvPr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6" name="Freeform 56"/>
                <p:cNvSpPr>
                  <a:spLocks/>
                </p:cNvSpPr>
                <p:nvPr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7" name="Freeform 57"/>
                <p:cNvSpPr>
                  <a:spLocks/>
                </p:cNvSpPr>
                <p:nvPr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8" name="Freeform 58"/>
                <p:cNvSpPr>
                  <a:spLocks/>
                </p:cNvSpPr>
                <p:nvPr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9" name="Freeform 59"/>
                <p:cNvSpPr>
                  <a:spLocks/>
                </p:cNvSpPr>
                <p:nvPr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0" name="Freeform 60"/>
                <p:cNvSpPr>
                  <a:spLocks/>
                </p:cNvSpPr>
                <p:nvPr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1" name="Freeform 61"/>
                <p:cNvSpPr>
                  <a:spLocks/>
                </p:cNvSpPr>
                <p:nvPr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" name="Freeform 62"/>
                <p:cNvSpPr>
                  <a:spLocks/>
                </p:cNvSpPr>
                <p:nvPr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9" name="Group 63"/>
              <p:cNvGrpSpPr>
                <a:grpSpLocks/>
              </p:cNvGrpSpPr>
              <p:nvPr userDrawn="1"/>
            </p:nvGrpSpPr>
            <p:grpSpPr bwMode="auto">
              <a:xfrm>
                <a:off x="7" y="-154"/>
                <a:ext cx="5739" cy="418"/>
                <a:chOff x="1056" y="111"/>
                <a:chExt cx="2448" cy="418"/>
              </a:xfrm>
            </p:grpSpPr>
            <p:sp>
              <p:nvSpPr>
                <p:cNvPr id="26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0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2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3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4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5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6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" name="Group 75"/>
              <p:cNvGrpSpPr>
                <a:grpSpLocks/>
              </p:cNvGrpSpPr>
              <p:nvPr userDrawn="1"/>
            </p:nvGrpSpPr>
            <p:grpSpPr bwMode="auto">
              <a:xfrm>
                <a:off x="-1261" y="-1"/>
                <a:ext cx="2098" cy="1030"/>
                <a:chOff x="1208" y="109"/>
                <a:chExt cx="2098" cy="423"/>
              </a:xfrm>
            </p:grpSpPr>
            <p:sp>
              <p:nvSpPr>
                <p:cNvPr id="11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pic>
        <p:nvPicPr>
          <p:cNvPr id="93" name="Picture 9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1175" y="2460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63" name="Rectangle 91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764" name="Rectangle 9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4" name="Date Placeholder 9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" name="Footer Placeholder 94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" name="Rectangle 9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10FA679-25D6-4224-A3FD-E2FB487BD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975BE-E6FC-4744-8E36-C3BFB5B21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26F8A-DB28-4EE0-9041-D7DA05975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33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267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B4E61-1659-411F-9D4F-EDDF0CDE0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FED57-F7DA-407E-8D09-372815551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DE268-9800-494C-B42A-6D937A9AE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57189-8092-4364-8BB0-F64E69394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E4432-D8E2-4009-9DF4-73F7EF65D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638C9-C175-4670-8378-917FCA73A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9C765-F173-4E87-97CC-9B5F5331E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DB8CB-E8B3-4940-A040-FE62EDFDF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E1705-3C47-4696-BB2F-C0B9CA822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93D5A-25D0-4F0A-820B-CB2EB1115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BAD34-D567-4AAF-8C57-81458BB82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333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FF"/>
                </a:solidFill>
                <a:latin typeface="+mj-lt"/>
              </a:defRPr>
            </a:lvl1pPr>
          </a:lstStyle>
          <a:p>
            <a:pPr>
              <a:defRPr/>
            </a:pPr>
            <a:fld id="{2B05DFA3-CF9D-4858-990D-AFA6EBDAC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5" name="Group 8"/>
          <p:cNvGrpSpPr>
            <a:grpSpLocks/>
          </p:cNvGrpSpPr>
          <p:nvPr/>
        </p:nvGrpSpPr>
        <p:grpSpPr bwMode="auto">
          <a:xfrm>
            <a:off x="1054100" y="165100"/>
            <a:ext cx="7696200" cy="685800"/>
            <a:chOff x="664" y="104"/>
            <a:chExt cx="4848" cy="432"/>
          </a:xfrm>
        </p:grpSpPr>
        <p:sp>
          <p:nvSpPr>
            <p:cNvPr id="27657" name="Freeform 9"/>
            <p:cNvSpPr>
              <a:spLocks/>
            </p:cNvSpPr>
            <p:nvPr/>
          </p:nvSpPr>
          <p:spPr bwMode="ltGray">
            <a:xfrm>
              <a:off x="664" y="104"/>
              <a:ext cx="4848" cy="432"/>
            </a:xfrm>
            <a:custGeom>
              <a:avLst/>
              <a:gdLst/>
              <a:ahLst/>
              <a:cxnLst>
                <a:cxn ang="0">
                  <a:pos x="4848" y="48"/>
                </a:cxn>
                <a:cxn ang="0">
                  <a:pos x="4848" y="432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4848" y="0"/>
                </a:cxn>
                <a:cxn ang="0">
                  <a:pos x="4848" y="48"/>
                </a:cxn>
              </a:cxnLst>
              <a:rect l="0" t="0" r="r" b="b"/>
              <a:pathLst>
                <a:path w="4848" h="432">
                  <a:moveTo>
                    <a:pt x="4848" y="48"/>
                  </a:moveTo>
                  <a:lnTo>
                    <a:pt x="4848" y="432"/>
                  </a:lnTo>
                  <a:cubicBezTo>
                    <a:pt x="4848" y="432"/>
                    <a:pt x="2424" y="432"/>
                    <a:pt x="0" y="432"/>
                  </a:cubicBezTo>
                  <a:cubicBezTo>
                    <a:pt x="161" y="345"/>
                    <a:pt x="169" y="61"/>
                    <a:pt x="0" y="0"/>
                  </a:cubicBezTo>
                  <a:cubicBezTo>
                    <a:pt x="2424" y="0"/>
                    <a:pt x="4848" y="0"/>
                    <a:pt x="4848" y="0"/>
                  </a:cubicBezTo>
                  <a:lnTo>
                    <a:pt x="4848" y="4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58" name="Group 10"/>
            <p:cNvGrpSpPr>
              <a:grpSpLocks/>
            </p:cNvGrpSpPr>
            <p:nvPr/>
          </p:nvGrpSpPr>
          <p:grpSpPr bwMode="auto">
            <a:xfrm>
              <a:off x="1195" y="104"/>
              <a:ext cx="3827" cy="429"/>
              <a:chOff x="1021" y="240"/>
              <a:chExt cx="3827" cy="429"/>
            </a:xfrm>
          </p:grpSpPr>
          <p:grpSp>
            <p:nvGrpSpPr>
              <p:cNvPr id="2107" name="Group 11"/>
              <p:cNvGrpSpPr>
                <a:grpSpLocks/>
              </p:cNvGrpSpPr>
              <p:nvPr/>
            </p:nvGrpSpPr>
            <p:grpSpPr bwMode="auto">
              <a:xfrm>
                <a:off x="1021" y="241"/>
                <a:ext cx="2208" cy="427"/>
                <a:chOff x="1021" y="241"/>
                <a:chExt cx="2208" cy="427"/>
              </a:xfrm>
            </p:grpSpPr>
            <p:sp>
              <p:nvSpPr>
                <p:cNvPr id="27660" name="Freeform 12"/>
                <p:cNvSpPr>
                  <a:spLocks/>
                </p:cNvSpPr>
                <p:nvPr/>
              </p:nvSpPr>
              <p:spPr bwMode="ltGray">
                <a:xfrm>
                  <a:off x="2257" y="633"/>
                  <a:ext cx="7" cy="8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5" y="5"/>
                    </a:cxn>
                    <a:cxn ang="0">
                      <a:pos x="13" y="1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61" name="Freeform 13"/>
                <p:cNvSpPr>
                  <a:spLocks/>
                </p:cNvSpPr>
                <p:nvPr/>
              </p:nvSpPr>
              <p:spPr bwMode="ltGray">
                <a:xfrm>
                  <a:off x="2332" y="660"/>
                  <a:ext cx="9" cy="8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11" y="3"/>
                    </a:cxn>
                    <a:cxn ang="0">
                      <a:pos x="7" y="19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62" name="Freeform 14"/>
                <p:cNvSpPr>
                  <a:spLocks/>
                </p:cNvSpPr>
                <p:nvPr/>
              </p:nvSpPr>
              <p:spPr bwMode="ltGray">
                <a:xfrm>
                  <a:off x="2120" y="616"/>
                  <a:ext cx="13" cy="1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63" name="Freeform 15"/>
                <p:cNvSpPr>
                  <a:spLocks/>
                </p:cNvSpPr>
                <p:nvPr/>
              </p:nvSpPr>
              <p:spPr bwMode="ltGray">
                <a:xfrm>
                  <a:off x="1967" y="629"/>
                  <a:ext cx="11" cy="5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64" name="Freeform 16"/>
                <p:cNvSpPr>
                  <a:spLocks/>
                </p:cNvSpPr>
                <p:nvPr/>
              </p:nvSpPr>
              <p:spPr bwMode="ltGray">
                <a:xfrm>
                  <a:off x="1921" y="635"/>
                  <a:ext cx="28" cy="16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65" name="Freeform 17"/>
                <p:cNvSpPr>
                  <a:spLocks/>
                </p:cNvSpPr>
                <p:nvPr/>
              </p:nvSpPr>
              <p:spPr bwMode="ltGray">
                <a:xfrm>
                  <a:off x="1892" y="634"/>
                  <a:ext cx="29" cy="16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66" name="Freeform 18"/>
                <p:cNvSpPr>
                  <a:spLocks/>
                </p:cNvSpPr>
                <p:nvPr/>
              </p:nvSpPr>
              <p:spPr bwMode="ltGray">
                <a:xfrm>
                  <a:off x="1735" y="547"/>
                  <a:ext cx="151" cy="93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67" name="Freeform 19"/>
                <p:cNvSpPr>
                  <a:spLocks/>
                </p:cNvSpPr>
                <p:nvPr/>
              </p:nvSpPr>
              <p:spPr bwMode="ltGray">
                <a:xfrm>
                  <a:off x="1827" y="541"/>
                  <a:ext cx="67" cy="68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68" name="Freeform 20"/>
                <p:cNvSpPr>
                  <a:spLocks/>
                </p:cNvSpPr>
                <p:nvPr/>
              </p:nvSpPr>
              <p:spPr bwMode="ltGray">
                <a:xfrm>
                  <a:off x="1892" y="572"/>
                  <a:ext cx="47" cy="13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69" name="Freeform 21"/>
                <p:cNvSpPr>
                  <a:spLocks/>
                </p:cNvSpPr>
                <p:nvPr/>
              </p:nvSpPr>
              <p:spPr bwMode="ltGray">
                <a:xfrm>
                  <a:off x="1890" y="588"/>
                  <a:ext cx="32" cy="3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70" name="Freeform 22"/>
                <p:cNvSpPr>
                  <a:spLocks/>
                </p:cNvSpPr>
                <p:nvPr/>
              </p:nvSpPr>
              <p:spPr bwMode="ltGray">
                <a:xfrm>
                  <a:off x="1944" y="569"/>
                  <a:ext cx="16" cy="20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71" name="Freeform 23"/>
                <p:cNvSpPr>
                  <a:spLocks/>
                </p:cNvSpPr>
                <p:nvPr/>
              </p:nvSpPr>
              <p:spPr bwMode="ltGray">
                <a:xfrm>
                  <a:off x="1948" y="600"/>
                  <a:ext cx="20" cy="1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72" name="Freeform 24"/>
                <p:cNvSpPr>
                  <a:spLocks/>
                </p:cNvSpPr>
                <p:nvPr/>
              </p:nvSpPr>
              <p:spPr bwMode="ltGray">
                <a:xfrm>
                  <a:off x="1969" y="585"/>
                  <a:ext cx="26" cy="17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73" name="Freeform 25"/>
                <p:cNvSpPr>
                  <a:spLocks/>
                </p:cNvSpPr>
                <p:nvPr/>
              </p:nvSpPr>
              <p:spPr bwMode="ltGray">
                <a:xfrm>
                  <a:off x="1976" y="593"/>
                  <a:ext cx="122" cy="61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74" name="Freeform 26"/>
                <p:cNvSpPr>
                  <a:spLocks/>
                </p:cNvSpPr>
                <p:nvPr/>
              </p:nvSpPr>
              <p:spPr bwMode="ltGray">
                <a:xfrm>
                  <a:off x="2082" y="599"/>
                  <a:ext cx="33" cy="26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75" name="Freeform 27"/>
                <p:cNvSpPr>
                  <a:spLocks/>
                </p:cNvSpPr>
                <p:nvPr/>
              </p:nvSpPr>
              <p:spPr bwMode="ltGray">
                <a:xfrm>
                  <a:off x="2152" y="544"/>
                  <a:ext cx="8" cy="6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76" name="Freeform 28"/>
                <p:cNvSpPr>
                  <a:spLocks/>
                </p:cNvSpPr>
                <p:nvPr/>
              </p:nvSpPr>
              <p:spPr bwMode="ltGray">
                <a:xfrm>
                  <a:off x="2194" y="584"/>
                  <a:ext cx="11" cy="8"/>
                </a:xfrm>
                <a:custGeom>
                  <a:avLst/>
                  <a:gdLst/>
                  <a:ahLst/>
                  <a:cxnLst>
                    <a:cxn ang="0">
                      <a:pos x="8" y="14"/>
                    </a:cxn>
                    <a:cxn ang="0">
                      <a:pos x="14" y="0"/>
                    </a:cxn>
                    <a:cxn ang="0">
                      <a:pos x="14" y="22"/>
                    </a:cxn>
                    <a:cxn ang="0">
                      <a:pos x="8" y="14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77" name="Freeform 29"/>
                <p:cNvSpPr>
                  <a:spLocks/>
                </p:cNvSpPr>
                <p:nvPr/>
              </p:nvSpPr>
              <p:spPr bwMode="ltGray">
                <a:xfrm>
                  <a:off x="2059" y="494"/>
                  <a:ext cx="8" cy="5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78" name="Freeform 30"/>
                <p:cNvSpPr>
                  <a:spLocks/>
                </p:cNvSpPr>
                <p:nvPr/>
              </p:nvSpPr>
              <p:spPr bwMode="ltGray">
                <a:xfrm>
                  <a:off x="1988" y="536"/>
                  <a:ext cx="8" cy="5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79" name="Freeform 31"/>
                <p:cNvSpPr>
                  <a:spLocks/>
                </p:cNvSpPr>
                <p:nvPr/>
              </p:nvSpPr>
              <p:spPr bwMode="ltGray">
                <a:xfrm>
                  <a:off x="1910" y="523"/>
                  <a:ext cx="34" cy="27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80" name="Freeform 32"/>
                <p:cNvSpPr>
                  <a:spLocks/>
                </p:cNvSpPr>
                <p:nvPr/>
              </p:nvSpPr>
              <p:spPr bwMode="ltGray">
                <a:xfrm>
                  <a:off x="1899" y="466"/>
                  <a:ext cx="40" cy="58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81" name="Freeform 33"/>
                <p:cNvSpPr>
                  <a:spLocks/>
                </p:cNvSpPr>
                <p:nvPr/>
              </p:nvSpPr>
              <p:spPr bwMode="ltGray">
                <a:xfrm>
                  <a:off x="1909" y="508"/>
                  <a:ext cx="14" cy="17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82" name="Freeform 34"/>
                <p:cNvSpPr>
                  <a:spLocks/>
                </p:cNvSpPr>
                <p:nvPr/>
              </p:nvSpPr>
              <p:spPr bwMode="ltGray">
                <a:xfrm>
                  <a:off x="1881" y="512"/>
                  <a:ext cx="19" cy="17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83" name="Freeform 35"/>
                <p:cNvSpPr>
                  <a:spLocks/>
                </p:cNvSpPr>
                <p:nvPr/>
              </p:nvSpPr>
              <p:spPr bwMode="ltGray">
                <a:xfrm>
                  <a:off x="2930" y="489"/>
                  <a:ext cx="299" cy="179"/>
                </a:xfrm>
                <a:custGeom>
                  <a:avLst/>
                  <a:gdLst/>
                  <a:ahLst/>
                  <a:cxnLst>
                    <a:cxn ang="0">
                      <a:pos x="21" y="280"/>
                    </a:cxn>
                    <a:cxn ang="0">
                      <a:pos x="24" y="250"/>
                    </a:cxn>
                    <a:cxn ang="0">
                      <a:pos x="22" y="245"/>
                    </a:cxn>
                    <a:cxn ang="0">
                      <a:pos x="16" y="218"/>
                    </a:cxn>
                    <a:cxn ang="0">
                      <a:pos x="4" y="215"/>
                    </a:cxn>
                    <a:cxn ang="0">
                      <a:pos x="0" y="191"/>
                    </a:cxn>
                    <a:cxn ang="0">
                      <a:pos x="12" y="180"/>
                    </a:cxn>
                    <a:cxn ang="0">
                      <a:pos x="6" y="165"/>
                    </a:cxn>
                    <a:cxn ang="0">
                      <a:pos x="2" y="160"/>
                    </a:cxn>
                    <a:cxn ang="0">
                      <a:pos x="28" y="120"/>
                    </a:cxn>
                    <a:cxn ang="0">
                      <a:pos x="44" y="96"/>
                    </a:cxn>
                    <a:cxn ang="0">
                      <a:pos x="42" y="70"/>
                    </a:cxn>
                    <a:cxn ang="0">
                      <a:pos x="24" y="43"/>
                    </a:cxn>
                    <a:cxn ang="0">
                      <a:pos x="20" y="32"/>
                    </a:cxn>
                    <a:cxn ang="0">
                      <a:pos x="26" y="36"/>
                    </a:cxn>
                    <a:cxn ang="0">
                      <a:pos x="48" y="35"/>
                    </a:cxn>
                    <a:cxn ang="0">
                      <a:pos x="64" y="11"/>
                    </a:cxn>
                    <a:cxn ang="0">
                      <a:pos x="82" y="0"/>
                    </a:cxn>
                    <a:cxn ang="0">
                      <a:pos x="88" y="2"/>
                    </a:cxn>
                    <a:cxn ang="0">
                      <a:pos x="92" y="9"/>
                    </a:cxn>
                    <a:cxn ang="0">
                      <a:pos x="98" y="5"/>
                    </a:cxn>
                    <a:cxn ang="0">
                      <a:pos x="110" y="8"/>
                    </a:cxn>
                    <a:cxn ang="0">
                      <a:pos x="116" y="9"/>
                    </a:cxn>
                    <a:cxn ang="0">
                      <a:pos x="141" y="14"/>
                    </a:cxn>
                    <a:cxn ang="0">
                      <a:pos x="155" y="24"/>
                    </a:cxn>
                    <a:cxn ang="0">
                      <a:pos x="167" y="17"/>
                    </a:cxn>
                    <a:cxn ang="0">
                      <a:pos x="173" y="14"/>
                    </a:cxn>
                    <a:cxn ang="0">
                      <a:pos x="195" y="14"/>
                    </a:cxn>
                    <a:cxn ang="0">
                      <a:pos x="211" y="32"/>
                    </a:cxn>
                    <a:cxn ang="0">
                      <a:pos x="231" y="59"/>
                    </a:cxn>
                    <a:cxn ang="0">
                      <a:pos x="245" y="70"/>
                    </a:cxn>
                    <a:cxn ang="0">
                      <a:pos x="257" y="68"/>
                    </a:cxn>
                    <a:cxn ang="0">
                      <a:pos x="270" y="65"/>
                    </a:cxn>
                    <a:cxn ang="0">
                      <a:pos x="290" y="71"/>
                    </a:cxn>
                    <a:cxn ang="0">
                      <a:pos x="300" y="81"/>
                    </a:cxn>
                    <a:cxn ang="0">
                      <a:pos x="308" y="90"/>
                    </a:cxn>
                    <a:cxn ang="0">
                      <a:pos x="318" y="111"/>
                    </a:cxn>
                    <a:cxn ang="0">
                      <a:pos x="322" y="120"/>
                    </a:cxn>
                    <a:cxn ang="0">
                      <a:pos x="324" y="125"/>
                    </a:cxn>
                    <a:cxn ang="0">
                      <a:pos x="310" y="142"/>
                    </a:cxn>
                    <a:cxn ang="0">
                      <a:pos x="322" y="141"/>
                    </a:cxn>
                    <a:cxn ang="0">
                      <a:pos x="342" y="155"/>
                    </a:cxn>
                    <a:cxn ang="0">
                      <a:pos x="364" y="157"/>
                    </a:cxn>
                    <a:cxn ang="0">
                      <a:pos x="380" y="168"/>
                    </a:cxn>
                    <a:cxn ang="0">
                      <a:pos x="382" y="172"/>
                    </a:cxn>
                    <a:cxn ang="0">
                      <a:pos x="382" y="176"/>
                    </a:cxn>
                    <a:cxn ang="0">
                      <a:pos x="394" y="172"/>
                    </a:cxn>
                    <a:cxn ang="0">
                      <a:pos x="400" y="171"/>
                    </a:cxn>
                    <a:cxn ang="0">
                      <a:pos x="439" y="185"/>
                    </a:cxn>
                    <a:cxn ang="0">
                      <a:pos x="447" y="199"/>
                    </a:cxn>
                    <a:cxn ang="0">
                      <a:pos x="465" y="201"/>
                    </a:cxn>
                    <a:cxn ang="0">
                      <a:pos x="471" y="215"/>
                    </a:cxn>
                    <a:cxn ang="0">
                      <a:pos x="451" y="258"/>
                    </a:cxn>
                    <a:cxn ang="0">
                      <a:pos x="435" y="281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84" name="Freeform 36"/>
                <p:cNvSpPr>
                  <a:spLocks/>
                </p:cNvSpPr>
                <p:nvPr/>
              </p:nvSpPr>
              <p:spPr bwMode="ltGray">
                <a:xfrm>
                  <a:off x="2534" y="242"/>
                  <a:ext cx="420" cy="283"/>
                </a:xfrm>
                <a:custGeom>
                  <a:avLst/>
                  <a:gdLst/>
                  <a:ahLst/>
                  <a:cxnLst>
                    <a:cxn ang="0">
                      <a:pos x="406" y="6"/>
                    </a:cxn>
                    <a:cxn ang="0">
                      <a:pos x="502" y="34"/>
                    </a:cxn>
                    <a:cxn ang="0">
                      <a:pos x="550" y="38"/>
                    </a:cxn>
                    <a:cxn ang="0">
                      <a:pos x="578" y="130"/>
                    </a:cxn>
                    <a:cxn ang="0">
                      <a:pos x="586" y="90"/>
                    </a:cxn>
                    <a:cxn ang="0">
                      <a:pos x="606" y="70"/>
                    </a:cxn>
                    <a:cxn ang="0">
                      <a:pos x="642" y="126"/>
                    </a:cxn>
                    <a:cxn ang="0">
                      <a:pos x="682" y="98"/>
                    </a:cxn>
                    <a:cxn ang="0">
                      <a:pos x="706" y="86"/>
                    </a:cxn>
                    <a:cxn ang="0">
                      <a:pos x="762" y="2"/>
                    </a:cxn>
                    <a:cxn ang="0">
                      <a:pos x="798" y="70"/>
                    </a:cxn>
                    <a:cxn ang="0">
                      <a:pos x="798" y="130"/>
                    </a:cxn>
                    <a:cxn ang="0">
                      <a:pos x="790" y="158"/>
                    </a:cxn>
                    <a:cxn ang="0">
                      <a:pos x="766" y="162"/>
                    </a:cxn>
                    <a:cxn ang="0">
                      <a:pos x="762" y="186"/>
                    </a:cxn>
                    <a:cxn ang="0">
                      <a:pos x="802" y="226"/>
                    </a:cxn>
                    <a:cxn ang="0">
                      <a:pos x="786" y="322"/>
                    </a:cxn>
                    <a:cxn ang="0">
                      <a:pos x="830" y="414"/>
                    </a:cxn>
                    <a:cxn ang="0">
                      <a:pos x="854" y="450"/>
                    </a:cxn>
                    <a:cxn ang="0">
                      <a:pos x="830" y="450"/>
                    </a:cxn>
                    <a:cxn ang="0">
                      <a:pos x="746" y="378"/>
                    </a:cxn>
                    <a:cxn ang="0">
                      <a:pos x="678" y="402"/>
                    </a:cxn>
                    <a:cxn ang="0">
                      <a:pos x="590" y="442"/>
                    </a:cxn>
                    <a:cxn ang="0">
                      <a:pos x="642" y="578"/>
                    </a:cxn>
                    <a:cxn ang="0">
                      <a:pos x="710" y="610"/>
                    </a:cxn>
                    <a:cxn ang="0">
                      <a:pos x="738" y="550"/>
                    </a:cxn>
                    <a:cxn ang="0">
                      <a:pos x="774" y="570"/>
                    </a:cxn>
                    <a:cxn ang="0">
                      <a:pos x="766" y="630"/>
                    </a:cxn>
                    <a:cxn ang="0">
                      <a:pos x="802" y="670"/>
                    </a:cxn>
                    <a:cxn ang="0">
                      <a:pos x="838" y="658"/>
                    </a:cxn>
                    <a:cxn ang="0">
                      <a:pos x="922" y="806"/>
                    </a:cxn>
                    <a:cxn ang="0">
                      <a:pos x="942" y="826"/>
                    </a:cxn>
                    <a:cxn ang="0">
                      <a:pos x="874" y="810"/>
                    </a:cxn>
                    <a:cxn ang="0">
                      <a:pos x="830" y="758"/>
                    </a:cxn>
                    <a:cxn ang="0">
                      <a:pos x="778" y="710"/>
                    </a:cxn>
                    <a:cxn ang="0">
                      <a:pos x="702" y="662"/>
                    </a:cxn>
                    <a:cxn ang="0">
                      <a:pos x="614" y="646"/>
                    </a:cxn>
                    <a:cxn ang="0">
                      <a:pos x="506" y="594"/>
                    </a:cxn>
                    <a:cxn ang="0">
                      <a:pos x="462" y="506"/>
                    </a:cxn>
                    <a:cxn ang="0">
                      <a:pos x="430" y="462"/>
                    </a:cxn>
                    <a:cxn ang="0">
                      <a:pos x="382" y="430"/>
                    </a:cxn>
                    <a:cxn ang="0">
                      <a:pos x="342" y="370"/>
                    </a:cxn>
                    <a:cxn ang="0">
                      <a:pos x="354" y="414"/>
                    </a:cxn>
                    <a:cxn ang="0">
                      <a:pos x="418" y="494"/>
                    </a:cxn>
                    <a:cxn ang="0">
                      <a:pos x="422" y="526"/>
                    </a:cxn>
                    <a:cxn ang="0">
                      <a:pos x="394" y="498"/>
                    </a:cxn>
                    <a:cxn ang="0">
                      <a:pos x="354" y="466"/>
                    </a:cxn>
                    <a:cxn ang="0">
                      <a:pos x="314" y="402"/>
                    </a:cxn>
                    <a:cxn ang="0">
                      <a:pos x="266" y="346"/>
                    </a:cxn>
                    <a:cxn ang="0">
                      <a:pos x="210" y="314"/>
                    </a:cxn>
                    <a:cxn ang="0">
                      <a:pos x="154" y="238"/>
                    </a:cxn>
                    <a:cxn ang="0">
                      <a:pos x="66" y="66"/>
                    </a:cxn>
                    <a:cxn ang="0">
                      <a:pos x="34" y="38"/>
                    </a:cxn>
                    <a:cxn ang="0">
                      <a:pos x="46" y="22"/>
                    </a:cxn>
                    <a:cxn ang="0">
                      <a:pos x="102" y="70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85" name="Freeform 37"/>
                <p:cNvSpPr>
                  <a:spLocks/>
                </p:cNvSpPr>
                <p:nvPr/>
              </p:nvSpPr>
              <p:spPr bwMode="ltGray">
                <a:xfrm>
                  <a:off x="2405" y="445"/>
                  <a:ext cx="15" cy="16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0" y="48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86" name="Freeform 38"/>
                <p:cNvSpPr>
                  <a:spLocks/>
                </p:cNvSpPr>
                <p:nvPr/>
              </p:nvSpPr>
              <p:spPr bwMode="ltGray">
                <a:xfrm>
                  <a:off x="2393" y="439"/>
                  <a:ext cx="16" cy="12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1"/>
                    </a:cxn>
                    <a:cxn ang="0">
                      <a:pos x="36" y="17"/>
                    </a:cxn>
                    <a:cxn ang="0">
                      <a:pos x="8" y="17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87" name="Freeform 39"/>
                <p:cNvSpPr>
                  <a:spLocks/>
                </p:cNvSpPr>
                <p:nvPr/>
              </p:nvSpPr>
              <p:spPr bwMode="ltGray">
                <a:xfrm>
                  <a:off x="2878" y="406"/>
                  <a:ext cx="73" cy="33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8" y="25"/>
                    </a:cxn>
                    <a:cxn ang="0">
                      <a:pos x="56" y="21"/>
                    </a:cxn>
                    <a:cxn ang="0">
                      <a:pos x="80" y="9"/>
                    </a:cxn>
                    <a:cxn ang="0">
                      <a:pos x="64" y="25"/>
                    </a:cxn>
                    <a:cxn ang="0">
                      <a:pos x="124" y="49"/>
                    </a:cxn>
                    <a:cxn ang="0">
                      <a:pos x="160" y="65"/>
                    </a:cxn>
                    <a:cxn ang="0">
                      <a:pos x="116" y="77"/>
                    </a:cxn>
                    <a:cxn ang="0">
                      <a:pos x="88" y="57"/>
                    </a:cxn>
                    <a:cxn ang="0">
                      <a:pos x="76" y="53"/>
                    </a:cxn>
                    <a:cxn ang="0">
                      <a:pos x="24" y="41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88" name="Freeform 40"/>
                <p:cNvSpPr>
                  <a:spLocks/>
                </p:cNvSpPr>
                <p:nvPr/>
              </p:nvSpPr>
              <p:spPr bwMode="ltGray">
                <a:xfrm>
                  <a:off x="2955" y="433"/>
                  <a:ext cx="59" cy="1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"/>
                    </a:cxn>
                    <a:cxn ang="0">
                      <a:pos x="88" y="24"/>
                    </a:cxn>
                    <a:cxn ang="0">
                      <a:pos x="112" y="20"/>
                    </a:cxn>
                    <a:cxn ang="0">
                      <a:pos x="108" y="44"/>
                    </a:cxn>
                    <a:cxn ang="0">
                      <a:pos x="64" y="40"/>
                    </a:cxn>
                    <a:cxn ang="0">
                      <a:pos x="0" y="36"/>
                    </a:cxn>
                    <a:cxn ang="0">
                      <a:pos x="28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89" name="Freeform 41"/>
                <p:cNvSpPr>
                  <a:spLocks/>
                </p:cNvSpPr>
                <p:nvPr/>
              </p:nvSpPr>
              <p:spPr bwMode="ltGray">
                <a:xfrm>
                  <a:off x="2924" y="441"/>
                  <a:ext cx="24" cy="14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37" y="13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90" name="Freeform 42"/>
                <p:cNvSpPr>
                  <a:spLocks/>
                </p:cNvSpPr>
                <p:nvPr/>
              </p:nvSpPr>
              <p:spPr bwMode="ltGray">
                <a:xfrm>
                  <a:off x="2908" y="398"/>
                  <a:ext cx="16" cy="18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19" y="0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91" name="Freeform 43"/>
                <p:cNvSpPr>
                  <a:spLocks/>
                </p:cNvSpPr>
                <p:nvPr/>
              </p:nvSpPr>
              <p:spPr bwMode="ltGray">
                <a:xfrm>
                  <a:off x="3035" y="452"/>
                  <a:ext cx="19" cy="27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20" y="33"/>
                    </a:cxn>
                    <a:cxn ang="0">
                      <a:pos x="24" y="49"/>
                    </a:cxn>
                    <a:cxn ang="0">
                      <a:pos x="36" y="53"/>
                    </a:cxn>
                    <a:cxn ang="0">
                      <a:pos x="24" y="73"/>
                    </a:cxn>
                    <a:cxn ang="0">
                      <a:pos x="0" y="21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92" name="Freeform 44"/>
                <p:cNvSpPr>
                  <a:spLocks/>
                </p:cNvSpPr>
                <p:nvPr/>
              </p:nvSpPr>
              <p:spPr bwMode="ltGray">
                <a:xfrm>
                  <a:off x="2696" y="247"/>
                  <a:ext cx="205" cy="41"/>
                </a:xfrm>
                <a:custGeom>
                  <a:avLst/>
                  <a:gdLst/>
                  <a:ahLst/>
                  <a:cxnLst>
                    <a:cxn ang="0">
                      <a:pos x="220" y="1"/>
                    </a:cxn>
                    <a:cxn ang="0">
                      <a:pos x="231" y="8"/>
                    </a:cxn>
                    <a:cxn ang="0">
                      <a:pos x="235" y="0"/>
                    </a:cxn>
                    <a:cxn ang="0">
                      <a:pos x="265" y="0"/>
                    </a:cxn>
                    <a:cxn ang="0">
                      <a:pos x="287" y="17"/>
                    </a:cxn>
                    <a:cxn ang="0">
                      <a:pos x="319" y="10"/>
                    </a:cxn>
                    <a:cxn ang="0">
                      <a:pos x="314" y="29"/>
                    </a:cxn>
                    <a:cxn ang="0">
                      <a:pos x="298" y="46"/>
                    </a:cxn>
                    <a:cxn ang="0">
                      <a:pos x="295" y="29"/>
                    </a:cxn>
                    <a:cxn ang="0">
                      <a:pos x="287" y="31"/>
                    </a:cxn>
                    <a:cxn ang="0">
                      <a:pos x="279" y="29"/>
                    </a:cxn>
                    <a:cxn ang="0">
                      <a:pos x="263" y="21"/>
                    </a:cxn>
                    <a:cxn ang="0">
                      <a:pos x="228" y="38"/>
                    </a:cxn>
                    <a:cxn ang="0">
                      <a:pos x="201" y="44"/>
                    </a:cxn>
                    <a:cxn ang="0">
                      <a:pos x="212" y="57"/>
                    </a:cxn>
                    <a:cxn ang="0">
                      <a:pos x="188" y="63"/>
                    </a:cxn>
                    <a:cxn ang="0">
                      <a:pos x="169" y="61"/>
                    </a:cxn>
                    <a:cxn ang="0">
                      <a:pos x="177" y="57"/>
                    </a:cxn>
                    <a:cxn ang="0">
                      <a:pos x="171" y="40"/>
                    </a:cxn>
                    <a:cxn ang="0">
                      <a:pos x="169" y="31"/>
                    </a:cxn>
                    <a:cxn ang="0">
                      <a:pos x="158" y="23"/>
                    </a:cxn>
                    <a:cxn ang="0">
                      <a:pos x="142" y="27"/>
                    </a:cxn>
                    <a:cxn ang="0">
                      <a:pos x="134" y="27"/>
                    </a:cxn>
                    <a:cxn ang="0">
                      <a:pos x="123" y="25"/>
                    </a:cxn>
                    <a:cxn ang="0">
                      <a:pos x="83" y="2"/>
                    </a:cxn>
                    <a:cxn ang="0">
                      <a:pos x="59" y="14"/>
                    </a:cxn>
                    <a:cxn ang="0">
                      <a:pos x="1" y="0"/>
                    </a:cxn>
                    <a:cxn ang="0">
                      <a:pos x="220" y="1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93" name="Freeform 45"/>
                <p:cNvSpPr>
                  <a:spLocks/>
                </p:cNvSpPr>
                <p:nvPr/>
              </p:nvSpPr>
              <p:spPr bwMode="ltGray">
                <a:xfrm>
                  <a:off x="2515" y="246"/>
                  <a:ext cx="190" cy="20"/>
                </a:xfrm>
                <a:custGeom>
                  <a:avLst/>
                  <a:gdLst/>
                  <a:ahLst/>
                  <a:cxnLst>
                    <a:cxn ang="0">
                      <a:pos x="105" y="31"/>
                    </a:cxn>
                    <a:cxn ang="0">
                      <a:pos x="30" y="1"/>
                    </a:cxn>
                    <a:cxn ang="0">
                      <a:pos x="285" y="0"/>
                    </a:cxn>
                    <a:cxn ang="0">
                      <a:pos x="296" y="14"/>
                    </a:cxn>
                    <a:cxn ang="0">
                      <a:pos x="264" y="16"/>
                    </a:cxn>
                    <a:cxn ang="0">
                      <a:pos x="105" y="3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94" name="Freeform 46"/>
                <p:cNvSpPr>
                  <a:spLocks/>
                </p:cNvSpPr>
                <p:nvPr/>
              </p:nvSpPr>
              <p:spPr bwMode="ltGray">
                <a:xfrm>
                  <a:off x="2096" y="275"/>
                  <a:ext cx="18" cy="10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95" name="Freeform 47"/>
                <p:cNvSpPr>
                  <a:spLocks/>
                </p:cNvSpPr>
                <p:nvPr/>
              </p:nvSpPr>
              <p:spPr bwMode="ltGray">
                <a:xfrm>
                  <a:off x="1606" y="246"/>
                  <a:ext cx="436" cy="15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6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96" name="Freeform 48"/>
                <p:cNvSpPr>
                  <a:spLocks/>
                </p:cNvSpPr>
                <p:nvPr/>
              </p:nvSpPr>
              <p:spPr bwMode="ltGray">
                <a:xfrm>
                  <a:off x="2043" y="241"/>
                  <a:ext cx="20" cy="55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97" name="Freeform 49"/>
                <p:cNvSpPr>
                  <a:spLocks/>
                </p:cNvSpPr>
                <p:nvPr/>
              </p:nvSpPr>
              <p:spPr bwMode="ltGray">
                <a:xfrm>
                  <a:off x="2031" y="287"/>
                  <a:ext cx="59" cy="3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98" name="Freeform 50"/>
                <p:cNvSpPr>
                  <a:spLocks/>
                </p:cNvSpPr>
                <p:nvPr/>
              </p:nvSpPr>
              <p:spPr bwMode="ltGray">
                <a:xfrm>
                  <a:off x="1968" y="319"/>
                  <a:ext cx="80" cy="72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99" name="Freeform 51"/>
                <p:cNvSpPr>
                  <a:spLocks/>
                </p:cNvSpPr>
                <p:nvPr/>
              </p:nvSpPr>
              <p:spPr bwMode="ltGray">
                <a:xfrm>
                  <a:off x="2021" y="340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00" name="Freeform 52"/>
                <p:cNvSpPr>
                  <a:spLocks/>
                </p:cNvSpPr>
                <p:nvPr/>
              </p:nvSpPr>
              <p:spPr bwMode="ltGray">
                <a:xfrm>
                  <a:off x="1573" y="389"/>
                  <a:ext cx="347" cy="189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01" name="Freeform 53"/>
                <p:cNvSpPr>
                  <a:spLocks/>
                </p:cNvSpPr>
                <p:nvPr/>
              </p:nvSpPr>
              <p:spPr bwMode="ltGray">
                <a:xfrm>
                  <a:off x="1634" y="519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02" name="Freeform 54"/>
                <p:cNvSpPr>
                  <a:spLocks/>
                </p:cNvSpPr>
                <p:nvPr/>
              </p:nvSpPr>
              <p:spPr bwMode="ltGray">
                <a:xfrm>
                  <a:off x="1900" y="421"/>
                  <a:ext cx="18" cy="24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03" name="Freeform 55"/>
                <p:cNvSpPr>
                  <a:spLocks/>
                </p:cNvSpPr>
                <p:nvPr/>
              </p:nvSpPr>
              <p:spPr bwMode="ltGray">
                <a:xfrm>
                  <a:off x="1951" y="409"/>
                  <a:ext cx="9" cy="10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04" name="Freeform 56"/>
                <p:cNvSpPr>
                  <a:spLocks/>
                </p:cNvSpPr>
                <p:nvPr/>
              </p:nvSpPr>
              <p:spPr bwMode="ltGray">
                <a:xfrm>
                  <a:off x="1021" y="314"/>
                  <a:ext cx="433" cy="354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05" name="Freeform 57"/>
                <p:cNvSpPr>
                  <a:spLocks/>
                </p:cNvSpPr>
                <p:nvPr/>
              </p:nvSpPr>
              <p:spPr bwMode="ltGray">
                <a:xfrm>
                  <a:off x="1189" y="447"/>
                  <a:ext cx="163" cy="221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06" name="Freeform 58"/>
                <p:cNvSpPr>
                  <a:spLocks/>
                </p:cNvSpPr>
                <p:nvPr/>
              </p:nvSpPr>
              <p:spPr bwMode="ltGray">
                <a:xfrm>
                  <a:off x="1476" y="611"/>
                  <a:ext cx="7" cy="12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07" name="Freeform 59"/>
                <p:cNvSpPr>
                  <a:spLocks/>
                </p:cNvSpPr>
                <p:nvPr/>
              </p:nvSpPr>
              <p:spPr bwMode="ltGray">
                <a:xfrm>
                  <a:off x="1467" y="497"/>
                  <a:ext cx="9" cy="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08" name="Freeform 60"/>
                <p:cNvSpPr>
                  <a:spLocks/>
                </p:cNvSpPr>
                <p:nvPr/>
              </p:nvSpPr>
              <p:spPr bwMode="ltGray">
                <a:xfrm>
                  <a:off x="1072" y="357"/>
                  <a:ext cx="25" cy="10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09" name="Freeform 61"/>
                <p:cNvSpPr>
                  <a:spLocks/>
                </p:cNvSpPr>
                <p:nvPr/>
              </p:nvSpPr>
              <p:spPr bwMode="ltGray">
                <a:xfrm>
                  <a:off x="1374" y="265"/>
                  <a:ext cx="295" cy="233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10" name="Freeform 62"/>
                <p:cNvSpPr>
                  <a:spLocks/>
                </p:cNvSpPr>
                <p:nvPr/>
              </p:nvSpPr>
              <p:spPr bwMode="ltGray">
                <a:xfrm>
                  <a:off x="1173" y="247"/>
                  <a:ext cx="591" cy="95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11" name="Freeform 63"/>
                <p:cNvSpPr>
                  <a:spLocks/>
                </p:cNvSpPr>
                <p:nvPr/>
              </p:nvSpPr>
              <p:spPr bwMode="ltGray">
                <a:xfrm>
                  <a:off x="1293" y="282"/>
                  <a:ext cx="13" cy="10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12" name="Freeform 64"/>
                <p:cNvSpPr>
                  <a:spLocks/>
                </p:cNvSpPr>
                <p:nvPr/>
              </p:nvSpPr>
              <p:spPr bwMode="ltGray">
                <a:xfrm>
                  <a:off x="1278" y="296"/>
                  <a:ext cx="19" cy="11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13" name="Freeform 65"/>
                <p:cNvSpPr>
                  <a:spLocks/>
                </p:cNvSpPr>
                <p:nvPr/>
              </p:nvSpPr>
              <p:spPr bwMode="ltGray">
                <a:xfrm>
                  <a:off x="1340" y="337"/>
                  <a:ext cx="32" cy="6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14" name="Freeform 66"/>
                <p:cNvSpPr>
                  <a:spLocks/>
                </p:cNvSpPr>
                <p:nvPr/>
              </p:nvSpPr>
              <p:spPr bwMode="ltGray">
                <a:xfrm>
                  <a:off x="1395" y="336"/>
                  <a:ext cx="18" cy="15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15" name="Freeform 67"/>
                <p:cNvSpPr>
                  <a:spLocks/>
                </p:cNvSpPr>
                <p:nvPr/>
              </p:nvSpPr>
              <p:spPr bwMode="ltGray">
                <a:xfrm>
                  <a:off x="1248" y="295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108" name="Group 68"/>
              <p:cNvGrpSpPr>
                <a:grpSpLocks/>
              </p:cNvGrpSpPr>
              <p:nvPr/>
            </p:nvGrpSpPr>
            <p:grpSpPr bwMode="auto">
              <a:xfrm>
                <a:off x="3709" y="240"/>
                <a:ext cx="1139" cy="429"/>
                <a:chOff x="3709" y="240"/>
                <a:chExt cx="1139" cy="429"/>
              </a:xfrm>
            </p:grpSpPr>
            <p:sp>
              <p:nvSpPr>
                <p:cNvPr id="27717" name="Freeform 69"/>
                <p:cNvSpPr>
                  <a:spLocks/>
                </p:cNvSpPr>
                <p:nvPr/>
              </p:nvSpPr>
              <p:spPr bwMode="ltGray">
                <a:xfrm>
                  <a:off x="4808" y="616"/>
                  <a:ext cx="13" cy="1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18" name="Freeform 70"/>
                <p:cNvSpPr>
                  <a:spLocks/>
                </p:cNvSpPr>
                <p:nvPr/>
              </p:nvSpPr>
              <p:spPr bwMode="ltGray">
                <a:xfrm>
                  <a:off x="4655" y="629"/>
                  <a:ext cx="11" cy="5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19" name="Freeform 71"/>
                <p:cNvSpPr>
                  <a:spLocks/>
                </p:cNvSpPr>
                <p:nvPr/>
              </p:nvSpPr>
              <p:spPr bwMode="ltGray">
                <a:xfrm>
                  <a:off x="4609" y="635"/>
                  <a:ext cx="28" cy="16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20" name="Freeform 72"/>
                <p:cNvSpPr>
                  <a:spLocks/>
                </p:cNvSpPr>
                <p:nvPr/>
              </p:nvSpPr>
              <p:spPr bwMode="ltGray">
                <a:xfrm>
                  <a:off x="4580" y="634"/>
                  <a:ext cx="29" cy="16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21" name="Freeform 73"/>
                <p:cNvSpPr>
                  <a:spLocks/>
                </p:cNvSpPr>
                <p:nvPr/>
              </p:nvSpPr>
              <p:spPr bwMode="ltGray">
                <a:xfrm>
                  <a:off x="4423" y="547"/>
                  <a:ext cx="151" cy="93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22" name="Freeform 74"/>
                <p:cNvSpPr>
                  <a:spLocks/>
                </p:cNvSpPr>
                <p:nvPr/>
              </p:nvSpPr>
              <p:spPr bwMode="ltGray">
                <a:xfrm>
                  <a:off x="4515" y="541"/>
                  <a:ext cx="67" cy="68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23" name="Freeform 75"/>
                <p:cNvSpPr>
                  <a:spLocks/>
                </p:cNvSpPr>
                <p:nvPr/>
              </p:nvSpPr>
              <p:spPr bwMode="ltGray">
                <a:xfrm>
                  <a:off x="4580" y="572"/>
                  <a:ext cx="47" cy="13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24" name="Freeform 76"/>
                <p:cNvSpPr>
                  <a:spLocks/>
                </p:cNvSpPr>
                <p:nvPr/>
              </p:nvSpPr>
              <p:spPr bwMode="ltGray">
                <a:xfrm>
                  <a:off x="4578" y="588"/>
                  <a:ext cx="32" cy="3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25" name="Freeform 77"/>
                <p:cNvSpPr>
                  <a:spLocks/>
                </p:cNvSpPr>
                <p:nvPr/>
              </p:nvSpPr>
              <p:spPr bwMode="ltGray">
                <a:xfrm>
                  <a:off x="4632" y="569"/>
                  <a:ext cx="16" cy="20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26" name="Freeform 78"/>
                <p:cNvSpPr>
                  <a:spLocks/>
                </p:cNvSpPr>
                <p:nvPr/>
              </p:nvSpPr>
              <p:spPr bwMode="ltGray">
                <a:xfrm>
                  <a:off x="4636" y="600"/>
                  <a:ext cx="20" cy="1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27" name="Freeform 79"/>
                <p:cNvSpPr>
                  <a:spLocks/>
                </p:cNvSpPr>
                <p:nvPr/>
              </p:nvSpPr>
              <p:spPr bwMode="ltGray">
                <a:xfrm>
                  <a:off x="4657" y="585"/>
                  <a:ext cx="26" cy="17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28" name="Freeform 80"/>
                <p:cNvSpPr>
                  <a:spLocks/>
                </p:cNvSpPr>
                <p:nvPr/>
              </p:nvSpPr>
              <p:spPr bwMode="ltGray">
                <a:xfrm>
                  <a:off x="4664" y="593"/>
                  <a:ext cx="122" cy="61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29" name="Freeform 81"/>
                <p:cNvSpPr>
                  <a:spLocks/>
                </p:cNvSpPr>
                <p:nvPr/>
              </p:nvSpPr>
              <p:spPr bwMode="ltGray">
                <a:xfrm>
                  <a:off x="4770" y="599"/>
                  <a:ext cx="33" cy="26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30" name="Freeform 82"/>
                <p:cNvSpPr>
                  <a:spLocks/>
                </p:cNvSpPr>
                <p:nvPr/>
              </p:nvSpPr>
              <p:spPr bwMode="ltGray">
                <a:xfrm>
                  <a:off x="4840" y="544"/>
                  <a:ext cx="8" cy="6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31" name="Freeform 83"/>
                <p:cNvSpPr>
                  <a:spLocks/>
                </p:cNvSpPr>
                <p:nvPr/>
              </p:nvSpPr>
              <p:spPr bwMode="ltGray">
                <a:xfrm>
                  <a:off x="4747" y="494"/>
                  <a:ext cx="8" cy="5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32" name="Freeform 84"/>
                <p:cNvSpPr>
                  <a:spLocks/>
                </p:cNvSpPr>
                <p:nvPr/>
              </p:nvSpPr>
              <p:spPr bwMode="ltGray">
                <a:xfrm>
                  <a:off x="4676" y="536"/>
                  <a:ext cx="8" cy="5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33" name="Freeform 85"/>
                <p:cNvSpPr>
                  <a:spLocks/>
                </p:cNvSpPr>
                <p:nvPr/>
              </p:nvSpPr>
              <p:spPr bwMode="ltGray">
                <a:xfrm>
                  <a:off x="4598" y="523"/>
                  <a:ext cx="34" cy="27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34" name="Freeform 86"/>
                <p:cNvSpPr>
                  <a:spLocks/>
                </p:cNvSpPr>
                <p:nvPr/>
              </p:nvSpPr>
              <p:spPr bwMode="ltGray">
                <a:xfrm>
                  <a:off x="4587" y="466"/>
                  <a:ext cx="40" cy="58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35" name="Freeform 87"/>
                <p:cNvSpPr>
                  <a:spLocks/>
                </p:cNvSpPr>
                <p:nvPr/>
              </p:nvSpPr>
              <p:spPr bwMode="ltGray">
                <a:xfrm>
                  <a:off x="4597" y="508"/>
                  <a:ext cx="14" cy="17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36" name="Freeform 88"/>
                <p:cNvSpPr>
                  <a:spLocks/>
                </p:cNvSpPr>
                <p:nvPr/>
              </p:nvSpPr>
              <p:spPr bwMode="ltGray">
                <a:xfrm>
                  <a:off x="4569" y="512"/>
                  <a:ext cx="19" cy="17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37" name="Freeform 89"/>
                <p:cNvSpPr>
                  <a:spLocks/>
                </p:cNvSpPr>
                <p:nvPr/>
              </p:nvSpPr>
              <p:spPr bwMode="ltGray">
                <a:xfrm>
                  <a:off x="4784" y="275"/>
                  <a:ext cx="18" cy="10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38" name="Freeform 90"/>
                <p:cNvSpPr>
                  <a:spLocks/>
                </p:cNvSpPr>
                <p:nvPr/>
              </p:nvSpPr>
              <p:spPr bwMode="ltGray">
                <a:xfrm>
                  <a:off x="4293" y="246"/>
                  <a:ext cx="438" cy="15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8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8" h="152">
                      <a:moveTo>
                        <a:pt x="73" y="1"/>
                      </a:moveTo>
                      <a:lnTo>
                        <a:pt x="438" y="0"/>
                      </a:lnTo>
                      <a:cubicBezTo>
                        <a:pt x="432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39" name="Freeform 91"/>
                <p:cNvSpPr>
                  <a:spLocks/>
                </p:cNvSpPr>
                <p:nvPr/>
              </p:nvSpPr>
              <p:spPr bwMode="ltGray">
                <a:xfrm>
                  <a:off x="4731" y="240"/>
                  <a:ext cx="20" cy="55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40" name="Freeform 92"/>
                <p:cNvSpPr>
                  <a:spLocks/>
                </p:cNvSpPr>
                <p:nvPr/>
              </p:nvSpPr>
              <p:spPr bwMode="ltGray">
                <a:xfrm>
                  <a:off x="4719" y="287"/>
                  <a:ext cx="59" cy="3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41" name="Freeform 93"/>
                <p:cNvSpPr>
                  <a:spLocks/>
                </p:cNvSpPr>
                <p:nvPr/>
              </p:nvSpPr>
              <p:spPr bwMode="ltGray">
                <a:xfrm>
                  <a:off x="4656" y="319"/>
                  <a:ext cx="80" cy="72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42" name="Freeform 94"/>
                <p:cNvSpPr>
                  <a:spLocks/>
                </p:cNvSpPr>
                <p:nvPr/>
              </p:nvSpPr>
              <p:spPr bwMode="ltGray">
                <a:xfrm>
                  <a:off x="4709" y="340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43" name="Freeform 95"/>
                <p:cNvSpPr>
                  <a:spLocks/>
                </p:cNvSpPr>
                <p:nvPr/>
              </p:nvSpPr>
              <p:spPr bwMode="ltGray">
                <a:xfrm>
                  <a:off x="4261" y="389"/>
                  <a:ext cx="347" cy="189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44" name="Freeform 96"/>
                <p:cNvSpPr>
                  <a:spLocks/>
                </p:cNvSpPr>
                <p:nvPr/>
              </p:nvSpPr>
              <p:spPr bwMode="ltGray">
                <a:xfrm>
                  <a:off x="4322" y="519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45" name="Freeform 97"/>
                <p:cNvSpPr>
                  <a:spLocks/>
                </p:cNvSpPr>
                <p:nvPr/>
              </p:nvSpPr>
              <p:spPr bwMode="ltGray">
                <a:xfrm>
                  <a:off x="4588" y="421"/>
                  <a:ext cx="18" cy="24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46" name="Freeform 98"/>
                <p:cNvSpPr>
                  <a:spLocks/>
                </p:cNvSpPr>
                <p:nvPr/>
              </p:nvSpPr>
              <p:spPr bwMode="ltGray">
                <a:xfrm>
                  <a:off x="4639" y="409"/>
                  <a:ext cx="9" cy="10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47" name="Freeform 99"/>
                <p:cNvSpPr>
                  <a:spLocks/>
                </p:cNvSpPr>
                <p:nvPr/>
              </p:nvSpPr>
              <p:spPr bwMode="ltGray">
                <a:xfrm>
                  <a:off x="3709" y="315"/>
                  <a:ext cx="433" cy="354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48" name="Freeform 100"/>
                <p:cNvSpPr>
                  <a:spLocks/>
                </p:cNvSpPr>
                <p:nvPr/>
              </p:nvSpPr>
              <p:spPr bwMode="ltGray">
                <a:xfrm>
                  <a:off x="3877" y="448"/>
                  <a:ext cx="163" cy="221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49" name="Freeform 101"/>
                <p:cNvSpPr>
                  <a:spLocks/>
                </p:cNvSpPr>
                <p:nvPr/>
              </p:nvSpPr>
              <p:spPr bwMode="ltGray">
                <a:xfrm>
                  <a:off x="4164" y="611"/>
                  <a:ext cx="7" cy="12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50" name="Freeform 102"/>
                <p:cNvSpPr>
                  <a:spLocks/>
                </p:cNvSpPr>
                <p:nvPr/>
              </p:nvSpPr>
              <p:spPr bwMode="ltGray">
                <a:xfrm>
                  <a:off x="4155" y="497"/>
                  <a:ext cx="9" cy="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51" name="Freeform 103"/>
                <p:cNvSpPr>
                  <a:spLocks/>
                </p:cNvSpPr>
                <p:nvPr/>
              </p:nvSpPr>
              <p:spPr bwMode="ltGray">
                <a:xfrm>
                  <a:off x="3760" y="357"/>
                  <a:ext cx="25" cy="10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52" name="Freeform 104"/>
                <p:cNvSpPr>
                  <a:spLocks/>
                </p:cNvSpPr>
                <p:nvPr/>
              </p:nvSpPr>
              <p:spPr bwMode="ltGray">
                <a:xfrm>
                  <a:off x="4062" y="265"/>
                  <a:ext cx="295" cy="233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53" name="Freeform 105"/>
                <p:cNvSpPr>
                  <a:spLocks/>
                </p:cNvSpPr>
                <p:nvPr/>
              </p:nvSpPr>
              <p:spPr bwMode="ltGray">
                <a:xfrm>
                  <a:off x="3861" y="247"/>
                  <a:ext cx="591" cy="95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54" name="Freeform 106"/>
                <p:cNvSpPr>
                  <a:spLocks/>
                </p:cNvSpPr>
                <p:nvPr/>
              </p:nvSpPr>
              <p:spPr bwMode="ltGray">
                <a:xfrm>
                  <a:off x="3981" y="282"/>
                  <a:ext cx="13" cy="10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55" name="Freeform 107"/>
                <p:cNvSpPr>
                  <a:spLocks/>
                </p:cNvSpPr>
                <p:nvPr/>
              </p:nvSpPr>
              <p:spPr bwMode="ltGray">
                <a:xfrm>
                  <a:off x="3966" y="296"/>
                  <a:ext cx="19" cy="11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56" name="Freeform 108"/>
                <p:cNvSpPr>
                  <a:spLocks/>
                </p:cNvSpPr>
                <p:nvPr/>
              </p:nvSpPr>
              <p:spPr bwMode="ltGray">
                <a:xfrm>
                  <a:off x="4028" y="337"/>
                  <a:ext cx="32" cy="6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57" name="Freeform 109"/>
                <p:cNvSpPr>
                  <a:spLocks/>
                </p:cNvSpPr>
                <p:nvPr/>
              </p:nvSpPr>
              <p:spPr bwMode="ltGray">
                <a:xfrm>
                  <a:off x="4083" y="336"/>
                  <a:ext cx="18" cy="15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58" name="Freeform 110"/>
                <p:cNvSpPr>
                  <a:spLocks/>
                </p:cNvSpPr>
                <p:nvPr/>
              </p:nvSpPr>
              <p:spPr bwMode="ltGray">
                <a:xfrm>
                  <a:off x="3936" y="295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2059" name="Group 111"/>
            <p:cNvGrpSpPr>
              <a:grpSpLocks/>
            </p:cNvGrpSpPr>
            <p:nvPr/>
          </p:nvGrpSpPr>
          <p:grpSpPr bwMode="auto">
            <a:xfrm>
              <a:off x="798" y="111"/>
              <a:ext cx="4702" cy="418"/>
              <a:chOff x="798" y="255"/>
              <a:chExt cx="4702" cy="418"/>
            </a:xfrm>
          </p:grpSpPr>
          <p:sp>
            <p:nvSpPr>
              <p:cNvPr id="27760" name="Line 112"/>
              <p:cNvSpPr>
                <a:spLocks noChangeShapeType="1"/>
              </p:cNvSpPr>
              <p:nvPr/>
            </p:nvSpPr>
            <p:spPr bwMode="white">
              <a:xfrm>
                <a:off x="798" y="476"/>
                <a:ext cx="4702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61" name="Line 113"/>
              <p:cNvSpPr>
                <a:spLocks noChangeShapeType="1"/>
              </p:cNvSpPr>
              <p:nvPr/>
            </p:nvSpPr>
            <p:spPr bwMode="white">
              <a:xfrm>
                <a:off x="1026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62" name="Line 114"/>
              <p:cNvSpPr>
                <a:spLocks noChangeShapeType="1"/>
              </p:cNvSpPr>
              <p:nvPr/>
            </p:nvSpPr>
            <p:spPr bwMode="white">
              <a:xfrm>
                <a:off x="1254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63" name="Line 115"/>
              <p:cNvSpPr>
                <a:spLocks noChangeShapeType="1"/>
              </p:cNvSpPr>
              <p:nvPr/>
            </p:nvSpPr>
            <p:spPr bwMode="white">
              <a:xfrm>
                <a:off x="1482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64" name="Line 116"/>
              <p:cNvSpPr>
                <a:spLocks noChangeShapeType="1"/>
              </p:cNvSpPr>
              <p:nvPr/>
            </p:nvSpPr>
            <p:spPr bwMode="white">
              <a:xfrm>
                <a:off x="1710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65" name="Line 117"/>
              <p:cNvSpPr>
                <a:spLocks noChangeShapeType="1"/>
              </p:cNvSpPr>
              <p:nvPr/>
            </p:nvSpPr>
            <p:spPr bwMode="white">
              <a:xfrm>
                <a:off x="1938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66" name="Line 118"/>
              <p:cNvSpPr>
                <a:spLocks noChangeShapeType="1"/>
              </p:cNvSpPr>
              <p:nvPr/>
            </p:nvSpPr>
            <p:spPr bwMode="white">
              <a:xfrm>
                <a:off x="2166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67" name="Line 119"/>
              <p:cNvSpPr>
                <a:spLocks noChangeShapeType="1"/>
              </p:cNvSpPr>
              <p:nvPr/>
            </p:nvSpPr>
            <p:spPr bwMode="white">
              <a:xfrm>
                <a:off x="2394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68" name="Line 120"/>
              <p:cNvSpPr>
                <a:spLocks noChangeShapeType="1"/>
              </p:cNvSpPr>
              <p:nvPr/>
            </p:nvSpPr>
            <p:spPr bwMode="white">
              <a:xfrm>
                <a:off x="2622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69" name="Line 121"/>
              <p:cNvSpPr>
                <a:spLocks noChangeShapeType="1"/>
              </p:cNvSpPr>
              <p:nvPr/>
            </p:nvSpPr>
            <p:spPr bwMode="white">
              <a:xfrm>
                <a:off x="2850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70" name="Line 122"/>
              <p:cNvSpPr>
                <a:spLocks noChangeShapeType="1"/>
              </p:cNvSpPr>
              <p:nvPr/>
            </p:nvSpPr>
            <p:spPr bwMode="white">
              <a:xfrm>
                <a:off x="3078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71" name="Line 123"/>
              <p:cNvSpPr>
                <a:spLocks noChangeShapeType="1"/>
              </p:cNvSpPr>
              <p:nvPr/>
            </p:nvSpPr>
            <p:spPr bwMode="white">
              <a:xfrm>
                <a:off x="3306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72" name="Line 124"/>
              <p:cNvSpPr>
                <a:spLocks noChangeShapeType="1"/>
              </p:cNvSpPr>
              <p:nvPr/>
            </p:nvSpPr>
            <p:spPr bwMode="white">
              <a:xfrm>
                <a:off x="3534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73" name="Line 125"/>
              <p:cNvSpPr>
                <a:spLocks noChangeShapeType="1"/>
              </p:cNvSpPr>
              <p:nvPr/>
            </p:nvSpPr>
            <p:spPr bwMode="white">
              <a:xfrm>
                <a:off x="3762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74" name="Line 126"/>
              <p:cNvSpPr>
                <a:spLocks noChangeShapeType="1"/>
              </p:cNvSpPr>
              <p:nvPr/>
            </p:nvSpPr>
            <p:spPr bwMode="white">
              <a:xfrm>
                <a:off x="3990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75" name="Line 127"/>
              <p:cNvSpPr>
                <a:spLocks noChangeShapeType="1"/>
              </p:cNvSpPr>
              <p:nvPr/>
            </p:nvSpPr>
            <p:spPr bwMode="white">
              <a:xfrm>
                <a:off x="4218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76" name="Line 128"/>
              <p:cNvSpPr>
                <a:spLocks noChangeShapeType="1"/>
              </p:cNvSpPr>
              <p:nvPr/>
            </p:nvSpPr>
            <p:spPr bwMode="white">
              <a:xfrm>
                <a:off x="4446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77" name="Line 129"/>
              <p:cNvSpPr>
                <a:spLocks noChangeShapeType="1"/>
              </p:cNvSpPr>
              <p:nvPr/>
            </p:nvSpPr>
            <p:spPr bwMode="white">
              <a:xfrm>
                <a:off x="4674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78" name="Line 130"/>
              <p:cNvSpPr>
                <a:spLocks noChangeShapeType="1"/>
              </p:cNvSpPr>
              <p:nvPr/>
            </p:nvSpPr>
            <p:spPr bwMode="white">
              <a:xfrm>
                <a:off x="4902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79" name="Line 131"/>
              <p:cNvSpPr>
                <a:spLocks noChangeShapeType="1"/>
              </p:cNvSpPr>
              <p:nvPr/>
            </p:nvSpPr>
            <p:spPr bwMode="white">
              <a:xfrm>
                <a:off x="5130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80" name="Line 132"/>
              <p:cNvSpPr>
                <a:spLocks noChangeShapeType="1"/>
              </p:cNvSpPr>
              <p:nvPr/>
            </p:nvSpPr>
            <p:spPr bwMode="white">
              <a:xfrm>
                <a:off x="5358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60" name="Group 133"/>
            <p:cNvGrpSpPr>
              <a:grpSpLocks/>
            </p:cNvGrpSpPr>
            <p:nvPr/>
          </p:nvGrpSpPr>
          <p:grpSpPr bwMode="auto">
            <a:xfrm>
              <a:off x="1208" y="109"/>
              <a:ext cx="3694" cy="423"/>
              <a:chOff x="1034" y="245"/>
              <a:chExt cx="3694" cy="423"/>
            </a:xfrm>
          </p:grpSpPr>
          <p:sp>
            <p:nvSpPr>
              <p:cNvPr id="27782" name="Line 134"/>
              <p:cNvSpPr>
                <a:spLocks noChangeShapeType="1"/>
              </p:cNvSpPr>
              <p:nvPr/>
            </p:nvSpPr>
            <p:spPr bwMode="ltGray">
              <a:xfrm>
                <a:off x="2676" y="246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83" name="Line 135"/>
              <p:cNvSpPr>
                <a:spLocks noChangeShapeType="1"/>
              </p:cNvSpPr>
              <p:nvPr/>
            </p:nvSpPr>
            <p:spPr bwMode="ltGray">
              <a:xfrm>
                <a:off x="2798" y="468"/>
                <a:ext cx="7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84" name="Line 136"/>
              <p:cNvSpPr>
                <a:spLocks noChangeShapeType="1"/>
              </p:cNvSpPr>
              <p:nvPr/>
            </p:nvSpPr>
            <p:spPr bwMode="ltGray">
              <a:xfrm>
                <a:off x="2904" y="486"/>
                <a:ext cx="0" cy="2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85" name="Line 137"/>
              <p:cNvSpPr>
                <a:spLocks noChangeShapeType="1"/>
              </p:cNvSpPr>
              <p:nvPr/>
            </p:nvSpPr>
            <p:spPr bwMode="ltGray">
              <a:xfrm>
                <a:off x="3132" y="586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86" name="Line 138"/>
              <p:cNvSpPr>
                <a:spLocks noChangeShapeType="1"/>
              </p:cNvSpPr>
              <p:nvPr/>
            </p:nvSpPr>
            <p:spPr bwMode="ltGray">
              <a:xfrm>
                <a:off x="3816" y="358"/>
                <a:ext cx="0" cy="18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87" name="Line 139"/>
              <p:cNvSpPr>
                <a:spLocks noChangeShapeType="1"/>
              </p:cNvSpPr>
              <p:nvPr/>
            </p:nvSpPr>
            <p:spPr bwMode="ltGray">
              <a:xfrm>
                <a:off x="3722" y="468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88" name="Line 140"/>
              <p:cNvSpPr>
                <a:spLocks noChangeShapeType="1"/>
              </p:cNvSpPr>
              <p:nvPr/>
            </p:nvSpPr>
            <p:spPr bwMode="ltGray">
              <a:xfrm>
                <a:off x="4044" y="372"/>
                <a:ext cx="0" cy="294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89" name="Line 141"/>
              <p:cNvSpPr>
                <a:spLocks noChangeShapeType="1"/>
              </p:cNvSpPr>
              <p:nvPr/>
            </p:nvSpPr>
            <p:spPr bwMode="ltGray">
              <a:xfrm flipV="1">
                <a:off x="4046" y="248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90" name="Line 142"/>
              <p:cNvSpPr>
                <a:spLocks noChangeShapeType="1"/>
              </p:cNvSpPr>
              <p:nvPr/>
            </p:nvSpPr>
            <p:spPr bwMode="ltGray">
              <a:xfrm flipV="1">
                <a:off x="4272" y="246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91" name="Line 143"/>
              <p:cNvSpPr>
                <a:spLocks noChangeShapeType="1"/>
              </p:cNvSpPr>
              <p:nvPr/>
            </p:nvSpPr>
            <p:spPr bwMode="ltGray">
              <a:xfrm flipH="1">
                <a:off x="4422" y="468"/>
                <a:ext cx="7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92" name="Line 144"/>
              <p:cNvSpPr>
                <a:spLocks noChangeShapeType="1"/>
              </p:cNvSpPr>
              <p:nvPr/>
            </p:nvSpPr>
            <p:spPr bwMode="ltGray">
              <a:xfrm flipH="1">
                <a:off x="4290" y="468"/>
                <a:ext cx="6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93" name="Line 145"/>
              <p:cNvSpPr>
                <a:spLocks noChangeShapeType="1"/>
              </p:cNvSpPr>
              <p:nvPr/>
            </p:nvSpPr>
            <p:spPr bwMode="ltGray">
              <a:xfrm flipV="1">
                <a:off x="4500" y="246"/>
                <a:ext cx="0" cy="27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94" name="Line 146"/>
              <p:cNvSpPr>
                <a:spLocks noChangeShapeType="1"/>
              </p:cNvSpPr>
              <p:nvPr/>
            </p:nvSpPr>
            <p:spPr bwMode="ltGray">
              <a:xfrm>
                <a:off x="4728" y="606"/>
                <a:ext cx="0" cy="34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95" name="Line 147"/>
              <p:cNvSpPr>
                <a:spLocks noChangeShapeType="1"/>
              </p:cNvSpPr>
              <p:nvPr/>
            </p:nvSpPr>
            <p:spPr bwMode="ltGray">
              <a:xfrm>
                <a:off x="1992" y="250"/>
                <a:ext cx="0" cy="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96" name="Line 148"/>
              <p:cNvSpPr>
                <a:spLocks noChangeShapeType="1"/>
              </p:cNvSpPr>
              <p:nvPr/>
            </p:nvSpPr>
            <p:spPr bwMode="ltGray">
              <a:xfrm>
                <a:off x="1764" y="247"/>
                <a:ext cx="0" cy="33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97" name="Line 149"/>
              <p:cNvSpPr>
                <a:spLocks noChangeShapeType="1"/>
              </p:cNvSpPr>
              <p:nvPr/>
            </p:nvSpPr>
            <p:spPr bwMode="ltGray">
              <a:xfrm flipH="1">
                <a:off x="1738" y="468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98" name="Line 150"/>
              <p:cNvSpPr>
                <a:spLocks noChangeShapeType="1"/>
              </p:cNvSpPr>
              <p:nvPr/>
            </p:nvSpPr>
            <p:spPr bwMode="ltGray">
              <a:xfrm>
                <a:off x="1604" y="468"/>
                <a:ext cx="6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99" name="Line 151"/>
              <p:cNvSpPr>
                <a:spLocks noChangeShapeType="1"/>
              </p:cNvSpPr>
              <p:nvPr/>
            </p:nvSpPr>
            <p:spPr bwMode="ltGray">
              <a:xfrm flipH="1">
                <a:off x="1404" y="468"/>
                <a:ext cx="8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800" name="Line 152"/>
              <p:cNvSpPr>
                <a:spLocks noChangeShapeType="1"/>
              </p:cNvSpPr>
              <p:nvPr/>
            </p:nvSpPr>
            <p:spPr bwMode="ltGray">
              <a:xfrm>
                <a:off x="1034" y="468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801" name="Line 153"/>
              <p:cNvSpPr>
                <a:spLocks noChangeShapeType="1"/>
              </p:cNvSpPr>
              <p:nvPr/>
            </p:nvSpPr>
            <p:spPr bwMode="ltGray">
              <a:xfrm>
                <a:off x="1306" y="370"/>
                <a:ext cx="0" cy="29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802" name="Line 154"/>
              <p:cNvSpPr>
                <a:spLocks noChangeShapeType="1"/>
              </p:cNvSpPr>
              <p:nvPr/>
            </p:nvSpPr>
            <p:spPr bwMode="ltGray">
              <a:xfrm>
                <a:off x="1080" y="388"/>
                <a:ext cx="0" cy="15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803" name="Line 155"/>
              <p:cNvSpPr>
                <a:spLocks noChangeShapeType="1"/>
              </p:cNvSpPr>
              <p:nvPr/>
            </p:nvSpPr>
            <p:spPr bwMode="ltGray">
              <a:xfrm flipH="1" flipV="1">
                <a:off x="1308" y="245"/>
                <a:ext cx="0" cy="2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804" name="Line 156"/>
              <p:cNvSpPr>
                <a:spLocks noChangeShapeType="1"/>
              </p:cNvSpPr>
              <p:nvPr/>
            </p:nvSpPr>
            <p:spPr bwMode="ltGray">
              <a:xfrm>
                <a:off x="1536" y="31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805" name="Line 157"/>
              <p:cNvSpPr>
                <a:spLocks noChangeShapeType="1"/>
              </p:cNvSpPr>
              <p:nvPr/>
            </p:nvSpPr>
            <p:spPr bwMode="ltGray">
              <a:xfrm flipV="1">
                <a:off x="1536" y="247"/>
                <a:ext cx="0" cy="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806" name="Line 158"/>
              <p:cNvSpPr>
                <a:spLocks noChangeShapeType="1"/>
              </p:cNvSpPr>
              <p:nvPr/>
            </p:nvSpPr>
            <p:spPr bwMode="ltGray">
              <a:xfrm>
                <a:off x="4095" y="467"/>
                <a:ext cx="8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natgeotv.com.au/videos/brain-games/switcheroo-A8D68670.aspx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Relationship Id="rId3" Type="http://schemas.openxmlformats.org/officeDocument/2006/relationships/image" Target="../media/image9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7010400" cy="213360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latin typeface="Arial" charset="0"/>
              </a:rPr>
              <a:t>Chapter 1</a:t>
            </a:r>
            <a:br>
              <a:rPr lang="en-US" sz="3200" dirty="0" smtClean="0">
                <a:latin typeface="Arial" charset="0"/>
              </a:rPr>
            </a:br>
            <a:r>
              <a:rPr lang="en-US" sz="3200" dirty="0" smtClean="0">
                <a:latin typeface="Arial" charset="0"/>
              </a:rPr>
              <a:t/>
            </a:r>
            <a:br>
              <a:rPr lang="en-US" sz="3200" dirty="0" smtClean="0">
                <a:latin typeface="Arial" charset="0"/>
              </a:rPr>
            </a:br>
            <a:r>
              <a:rPr lang="en-US" sz="4000" b="1" i="0" dirty="0" smtClean="0">
                <a:latin typeface="Arial" charset="0"/>
              </a:rPr>
              <a:t>Introduction </a:t>
            </a:r>
            <a:br>
              <a:rPr lang="en-US" sz="4000" b="1" i="0" dirty="0" smtClean="0">
                <a:latin typeface="Arial" charset="0"/>
              </a:rPr>
            </a:br>
            <a:r>
              <a:rPr lang="en-US" sz="4000" b="1" i="0" dirty="0" smtClean="0">
                <a:latin typeface="Arial" charset="0"/>
              </a:rPr>
              <a:t> to Forensic Science</a:t>
            </a:r>
            <a:br>
              <a:rPr lang="en-US" sz="4000" b="1" i="0" dirty="0" smtClean="0">
                <a:latin typeface="Arial" charset="0"/>
              </a:rPr>
            </a:br>
            <a:r>
              <a:rPr lang="en-US" sz="4000" b="1" i="0" dirty="0" smtClean="0">
                <a:latin typeface="Arial" charset="0"/>
              </a:rPr>
              <a:t>and the Law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30275"/>
            <a:ext cx="8305800" cy="1143000"/>
          </a:xfrm>
        </p:spPr>
        <p:txBody>
          <a:bodyPr/>
          <a:lstStyle/>
          <a:p>
            <a:pPr algn="ctr" eaLnBrk="1" hangingPunct="1"/>
            <a:r>
              <a:rPr lang="en-US" b="1" i="0" smtClean="0">
                <a:latin typeface="Arial" charset="0"/>
              </a:rPr>
              <a:t>The Bill of Rights</a:t>
            </a:r>
            <a:br>
              <a:rPr lang="en-US" b="1" i="0" smtClean="0">
                <a:latin typeface="Arial" charset="0"/>
              </a:rPr>
            </a:br>
            <a:r>
              <a:rPr lang="en-US" sz="3200" smtClean="0">
                <a:latin typeface="Arial" charset="0"/>
              </a:rPr>
              <a:t>Gives individuals the right: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To be presumed innocent until proven guilty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Arial" charset="0"/>
              </a:rPr>
              <a:t>Not to be searched unreasonably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Arial" charset="0"/>
              </a:rPr>
              <a:t>Not to be arrested without probable cause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Arial" charset="0"/>
              </a:rPr>
              <a:t>Against unreasonable seizure of personal property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Against self-incrimination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Arial" charset="0"/>
              </a:rPr>
              <a:t>To fair questioning by police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Arial" charset="0"/>
              </a:rPr>
              <a:t>To protection from physical harm throughout the justice process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To an attorney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To trial by jury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Arial" charset="0"/>
              </a:rPr>
              <a:t>To know any charges against oneself</a:t>
            </a:r>
          </a:p>
          <a:p>
            <a:pPr eaLnBrk="1" hangingPunct="1">
              <a:lnSpc>
                <a:spcPct val="90000"/>
              </a:lnSpc>
            </a:pPr>
            <a:endParaRPr lang="en-US" sz="1600" dirty="0" smtClean="0">
              <a:latin typeface="Arial" charset="0"/>
            </a:endParaRPr>
          </a:p>
        </p:txBody>
      </p:sp>
      <p:sp>
        <p:nvSpPr>
          <p:cNvPr id="1946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Arial" charset="0"/>
              </a:rPr>
              <a:t>To cross-examine prosecution witnesses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Arial" charset="0"/>
              </a:rPr>
              <a:t>To speak and present witnesses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Not to be tried again for the same crime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Arial" charset="0"/>
              </a:rPr>
              <a:t>Against cruel and unusual punishment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Arial" charset="0"/>
              </a:rPr>
              <a:t>To due process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Arial" charset="0"/>
              </a:rPr>
              <a:t>To a speedy trial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Arial" charset="0"/>
              </a:rPr>
              <a:t>Against excessive bail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Arial" charset="0"/>
              </a:rPr>
              <a:t>Against excessive fines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To be treated the same as others, regardless of race, gender, religious preference, country of origin, and other personal attributes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8440737" cy="1143000"/>
          </a:xfrm>
        </p:spPr>
        <p:txBody>
          <a:bodyPr/>
          <a:lstStyle/>
          <a:p>
            <a:pPr algn="ctr" eaLnBrk="1" hangingPunct="1"/>
            <a:r>
              <a:rPr lang="en-US" b="1" i="0" smtClean="0">
                <a:latin typeface="Arial" charset="0"/>
              </a:rPr>
              <a:t>Facets of Guilt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Times"/>
              <a:buNone/>
            </a:pPr>
            <a:r>
              <a:rPr lang="en-US" dirty="0" smtClean="0">
                <a:latin typeface="Arial" charset="0"/>
              </a:rPr>
              <a:t>Try to prove:</a:t>
            </a:r>
          </a:p>
          <a:p>
            <a:pPr marL="609600" indent="-609600" eaLnBrk="1" hangingPunct="1">
              <a:buFont typeface="Times"/>
              <a:buNone/>
            </a:pPr>
            <a:endParaRPr lang="en-US" dirty="0" smtClean="0">
              <a:latin typeface="Arial" charset="0"/>
            </a:endParaRPr>
          </a:p>
          <a:p>
            <a:pPr marL="990600" lvl="1" indent="-533400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dirty="0" smtClean="0">
                <a:latin typeface="Arial" charset="0"/>
              </a:rPr>
              <a:t>Means</a:t>
            </a:r>
            <a:r>
              <a:rPr lang="en-US" sz="2400" dirty="0" smtClean="0">
                <a:latin typeface="Arial" charset="0"/>
              </a:rPr>
              <a:t>—person had the ability to do the crime</a:t>
            </a:r>
          </a:p>
          <a:p>
            <a:pPr marL="990600" lvl="1" indent="-533400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dirty="0" smtClean="0">
                <a:latin typeface="Arial" charset="0"/>
              </a:rPr>
              <a:t>Motive</a:t>
            </a:r>
            <a:r>
              <a:rPr lang="en-US" sz="2400" dirty="0" smtClean="0">
                <a:latin typeface="Arial" charset="0"/>
              </a:rPr>
              <a:t>—person had a reason to do the crime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(</a:t>
            </a:r>
            <a:r>
              <a:rPr lang="en-US" sz="2000" i="1" dirty="0" smtClean="0">
                <a:latin typeface="Arial" charset="0"/>
              </a:rPr>
              <a:t>not necessary to prove in a court of law</a:t>
            </a:r>
            <a:r>
              <a:rPr lang="en-US" sz="2000" dirty="0" smtClean="0">
                <a:latin typeface="Arial" charset="0"/>
              </a:rPr>
              <a:t>)</a:t>
            </a:r>
          </a:p>
          <a:p>
            <a:pPr marL="990600" lvl="1" indent="-533400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dirty="0" smtClean="0">
                <a:latin typeface="Arial" charset="0"/>
              </a:rPr>
              <a:t>Opportunity</a:t>
            </a:r>
            <a:r>
              <a:rPr lang="en-US" sz="2400" dirty="0" smtClean="0">
                <a:latin typeface="Arial" charset="0"/>
              </a:rPr>
              <a:t>—person can be placed at the crime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 smtClean="0"/>
              <a:t>Prosecution &amp; Criminal Law</a:t>
            </a:r>
            <a:endParaRPr lang="en-US" b="1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Presumption of Innocence</a:t>
            </a:r>
          </a:p>
          <a:p>
            <a:pPr lvl="1"/>
            <a:r>
              <a:rPr lang="en-US" sz="2000" dirty="0" smtClean="0"/>
              <a:t>Defendant is innocent until proven guilty</a:t>
            </a:r>
          </a:p>
          <a:p>
            <a:r>
              <a:rPr lang="en-US" sz="2400" dirty="0" smtClean="0"/>
              <a:t>Burden of Proof</a:t>
            </a:r>
          </a:p>
          <a:p>
            <a:pPr lvl="1"/>
            <a:r>
              <a:rPr lang="en-US" sz="2000" dirty="0" smtClean="0"/>
              <a:t>Responsibility of prosecution to present evidence to prove guilt of defendant</a:t>
            </a:r>
          </a:p>
          <a:p>
            <a:r>
              <a:rPr lang="en-US" sz="2400" dirty="0" smtClean="0"/>
              <a:t>Beyond a Reasonable Doubt</a:t>
            </a:r>
          </a:p>
          <a:p>
            <a:pPr lvl="1"/>
            <a:r>
              <a:rPr lang="en-US" sz="2000" dirty="0" smtClean="0"/>
              <a:t>No other logical explanation can be drawn from the facts except that the defendant committed the crime</a:t>
            </a:r>
          </a:p>
          <a:p>
            <a:r>
              <a:rPr lang="en-US" sz="2400" dirty="0" smtClean="0"/>
              <a:t>Unanimous Jury</a:t>
            </a:r>
          </a:p>
          <a:p>
            <a:pPr lvl="1"/>
            <a:r>
              <a:rPr lang="en-US" sz="2000" dirty="0" smtClean="0"/>
              <a:t>In criminal court, the decision of the jury must be unanimous to result in the conviction of the defendant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4611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1981200"/>
            <a:ext cx="7772400" cy="2590800"/>
          </a:xfrm>
          <a:ln w="9525"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		   	 	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200" b="1" i="1" dirty="0" smtClean="0">
                <a:solidFill>
                  <a:schemeClr val="tx1"/>
                </a:solidFill>
                <a:latin typeface="Arial" charset="0"/>
              </a:rPr>
              <a:t>Chapter 2: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Arial" charset="0"/>
              </a:rPr>
              <a:t>Types of Evidence</a:t>
            </a:r>
            <a:endParaRPr lang="en-US" sz="4000" b="1" dirty="0" smtClean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Arial" charset="0"/>
              </a:rPr>
              <a:t>Types of Evidence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849438"/>
            <a:ext cx="8421687" cy="3865562"/>
          </a:xfrm>
        </p:spPr>
        <p:txBody>
          <a:bodyPr/>
          <a:lstStyle/>
          <a:p>
            <a:pPr lvl="1">
              <a:buFont typeface="Wingdings" pitchFamily="2" charset="2"/>
              <a:buChar char="§"/>
            </a:pPr>
            <a:endParaRPr lang="en-US" sz="2400" b="1" dirty="0" smtClean="0">
              <a:latin typeface="Arial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latin typeface="Arial" charset="0"/>
              </a:rPr>
              <a:t>Testimonial</a:t>
            </a:r>
            <a:r>
              <a:rPr lang="en-US" sz="2400" b="1" dirty="0" smtClean="0">
                <a:latin typeface="Arial" charset="0"/>
                <a:cs typeface="Arial" charset="0"/>
              </a:rPr>
              <a:t>—</a:t>
            </a:r>
            <a:r>
              <a:rPr lang="en-US" sz="2400" dirty="0" smtClean="0">
                <a:latin typeface="Arial" charset="0"/>
              </a:rPr>
              <a:t>a statement made under oath;  also known as </a:t>
            </a:r>
            <a:r>
              <a:rPr lang="en-US" sz="2400" u="sng" dirty="0" smtClean="0">
                <a:latin typeface="Arial" charset="0"/>
              </a:rPr>
              <a:t>direct</a:t>
            </a:r>
            <a:r>
              <a:rPr lang="en-US" sz="2400" dirty="0" smtClean="0">
                <a:latin typeface="Arial" charset="0"/>
              </a:rPr>
              <a:t> evidence or </a:t>
            </a:r>
            <a:r>
              <a:rPr lang="en-US" sz="2400" i="1" dirty="0" smtClean="0">
                <a:latin typeface="Arial" charset="0"/>
              </a:rPr>
              <a:t>Prima Facie</a:t>
            </a:r>
            <a:r>
              <a:rPr lang="en-US" sz="2400" dirty="0" smtClean="0">
                <a:latin typeface="Arial" charset="0"/>
              </a:rPr>
              <a:t> evidence</a:t>
            </a:r>
          </a:p>
          <a:p>
            <a:pPr lvl="1">
              <a:buFont typeface="Wingdings" pitchFamily="2" charset="2"/>
              <a:buChar char="§"/>
            </a:pPr>
            <a:endParaRPr lang="en-US" sz="2400" dirty="0" smtClean="0">
              <a:latin typeface="Arial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latin typeface="Arial" charset="0"/>
              </a:rPr>
              <a:t>Physical</a:t>
            </a:r>
            <a:r>
              <a:rPr lang="en-US" sz="2400" b="1" dirty="0" smtClean="0">
                <a:latin typeface="Arial" charset="0"/>
                <a:cs typeface="Arial" charset="0"/>
              </a:rPr>
              <a:t>—</a:t>
            </a:r>
            <a:r>
              <a:rPr lang="en-US" sz="2400" dirty="0" smtClean="0">
                <a:latin typeface="Arial" charset="0"/>
              </a:rPr>
              <a:t>any object or material that is relevant in a crime; also known as </a:t>
            </a:r>
            <a:r>
              <a:rPr lang="en-US" sz="2400" u="sng" dirty="0" smtClean="0">
                <a:latin typeface="Arial" charset="0"/>
              </a:rPr>
              <a:t>indirect</a:t>
            </a:r>
            <a:r>
              <a:rPr lang="en-US" sz="2400" dirty="0" smtClean="0">
                <a:latin typeface="Arial" charset="0"/>
              </a:rPr>
              <a:t> evidence.           </a:t>
            </a:r>
            <a:r>
              <a:rPr lang="en-US" sz="2400" i="1" dirty="0" smtClean="0">
                <a:latin typeface="Arial" charset="0"/>
              </a:rPr>
              <a:t>Examples are hair, fiber, fingerprints, documents, blood, soil, drugs, tool marks, impressions, glass</a:t>
            </a:r>
            <a:r>
              <a:rPr lang="en-US" sz="2400" b="1" i="1" dirty="0" smtClean="0"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7772400" cy="593725"/>
          </a:xfrm>
        </p:spPr>
        <p:txBody>
          <a:bodyPr/>
          <a:lstStyle/>
          <a:p>
            <a:r>
              <a:rPr lang="en-US" b="1" dirty="0" smtClean="0">
                <a:latin typeface="Arial" charset="0"/>
              </a:rPr>
              <a:t>Reliability an Eyewitness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600200"/>
            <a:ext cx="8421687" cy="46402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smtClean="0">
                <a:latin typeface="Arial" charset="0"/>
              </a:rPr>
              <a:t>Factors: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smtClean="0">
                <a:latin typeface="Arial" charset="0"/>
              </a:rPr>
              <a:t>Nature of the offense and the situation in which the crime is observed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smtClean="0">
                <a:latin typeface="Arial" charset="0"/>
              </a:rPr>
              <a:t>Characteristics of the witness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smtClean="0">
                <a:latin typeface="Arial" charset="0"/>
              </a:rPr>
              <a:t>Manner in which the information is retrieved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smtClean="0">
                <a:latin typeface="Arial" charset="0"/>
              </a:rPr>
              <a:t>Additional factors: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smtClean="0">
                <a:latin typeface="Arial" charset="0"/>
              </a:rPr>
              <a:t>Witness’s prior relationship with the accused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smtClean="0">
                <a:latin typeface="Arial" charset="0"/>
              </a:rPr>
              <a:t>Length of time between the offense and the identification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smtClean="0">
                <a:latin typeface="Arial" charset="0"/>
              </a:rPr>
              <a:t>Any prior identification or failure to identify the defendant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smtClean="0">
                <a:latin typeface="Arial" charset="0"/>
              </a:rPr>
              <a:t>Any prior identification of a person other than the defendant by the eyewitness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attentive are we?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8001000" cy="4114800"/>
          </a:xfrm>
        </p:spPr>
        <p:txBody>
          <a:bodyPr/>
          <a:lstStyle/>
          <a:p>
            <a:r>
              <a:rPr lang="en-US" dirty="0" smtClean="0"/>
              <a:t>Brain Games “</a:t>
            </a:r>
            <a:r>
              <a:rPr lang="en-US" dirty="0" err="1" smtClean="0"/>
              <a:t>Switcharoo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http://natgeotv.com.au/videos/brain-games/switcheroo-A8D68670.aspx</a:t>
            </a:r>
            <a:endParaRPr lang="en-US" dirty="0" smtClean="0"/>
          </a:p>
          <a:p>
            <a:endParaRPr lang="en-US" dirty="0"/>
          </a:p>
          <a:p>
            <a:pPr>
              <a:lnSpc>
                <a:spcPct val="80000"/>
              </a:lnSpc>
              <a:buNone/>
            </a:pPr>
            <a:endParaRPr lang="en-US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355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Memories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7467600" cy="4114800"/>
          </a:xfrm>
        </p:spPr>
        <p:txBody>
          <a:bodyPr/>
          <a:lstStyle/>
          <a:p>
            <a:r>
              <a:rPr lang="en-US" dirty="0" smtClean="0"/>
              <a:t>Use a scrap piece of paper</a:t>
            </a:r>
          </a:p>
          <a:p>
            <a:r>
              <a:rPr lang="en-US" dirty="0" smtClean="0"/>
              <a:t>I will read a list of words for you to remember (no cheating!)</a:t>
            </a:r>
          </a:p>
          <a:p>
            <a:r>
              <a:rPr lang="en-US" dirty="0" smtClean="0"/>
              <a:t>You will immediately have 60 seconds to write as many as you can remember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025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9-03 at 2.52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1371600"/>
            <a:ext cx="8086914" cy="492673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48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4"/>
            <a:ext cx="7772400" cy="4251326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Write as many words as you can remember.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You have 60 seconds!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51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30275"/>
            <a:ext cx="8305800" cy="1143000"/>
          </a:xfrm>
        </p:spPr>
        <p:txBody>
          <a:bodyPr/>
          <a:lstStyle/>
          <a:p>
            <a:pPr algn="ctr" eaLnBrk="1" hangingPunct="1"/>
            <a:r>
              <a:rPr lang="en-US" b="1" i="0" smtClean="0">
                <a:latin typeface="Arial" charset="0"/>
              </a:rPr>
              <a:t>Forensic Science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0"/>
            <a:ext cx="7772400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Arial" charset="0"/>
              </a:rPr>
              <a:t>The study and application of science to matters of law.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None/>
            </a:pPr>
            <a:endParaRPr lang="en-US" sz="26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Arial" charset="0"/>
              </a:rPr>
              <a:t>Includes the business of providing timely, accurate, and thorough information to all levels of decision makers in our criminal justice system.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None/>
            </a:pPr>
            <a:endParaRPr lang="en-US" sz="24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think you did?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7543800" cy="4114800"/>
          </a:xfrm>
        </p:spPr>
        <p:txBody>
          <a:bodyPr/>
          <a:lstStyle/>
          <a:p>
            <a:r>
              <a:rPr lang="en-US" dirty="0" smtClean="0"/>
              <a:t>How many words do you think you remembered?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Now that you’ve practiced, let’s do it again!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022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2" y="930275"/>
            <a:ext cx="8135937" cy="1143000"/>
          </a:xfrm>
        </p:spPr>
        <p:txBody>
          <a:bodyPr/>
          <a:lstStyle/>
          <a:p>
            <a:r>
              <a:rPr lang="en-US" dirty="0" smtClean="0"/>
              <a:t>False Memories – Second Chance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7467600" cy="4114800"/>
          </a:xfrm>
        </p:spPr>
        <p:txBody>
          <a:bodyPr/>
          <a:lstStyle/>
          <a:p>
            <a:r>
              <a:rPr lang="en-US" dirty="0" smtClean="0"/>
              <a:t>Flip over your paper</a:t>
            </a:r>
          </a:p>
          <a:p>
            <a:r>
              <a:rPr lang="en-US" dirty="0" smtClean="0"/>
              <a:t>We’re going to do it again with a new list</a:t>
            </a:r>
          </a:p>
          <a:p>
            <a:r>
              <a:rPr lang="en-US" dirty="0" smtClean="0"/>
              <a:t>Same rules (NO CHEATING!)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92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4-09-03 at 2.57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295399"/>
            <a:ext cx="7848600" cy="485680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40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4"/>
            <a:ext cx="7772400" cy="4251326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Write as many words as you can remember.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You have 60 seconds!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11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you do?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7772400" cy="1828800"/>
          </a:xfrm>
        </p:spPr>
        <p:txBody>
          <a:bodyPr/>
          <a:lstStyle/>
          <a:p>
            <a:r>
              <a:rPr lang="en-US" dirty="0" smtClean="0"/>
              <a:t>How many people have “sweet” on the first list?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038600"/>
            <a:ext cx="7848600" cy="2209800"/>
          </a:xfrm>
        </p:spPr>
        <p:txBody>
          <a:bodyPr/>
          <a:lstStyle/>
          <a:p>
            <a:r>
              <a:rPr lang="en-US" dirty="0" smtClean="0"/>
              <a:t>How many people have “anger” or “angry” on the second list?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694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2" y="930275"/>
            <a:ext cx="8897937" cy="1143000"/>
          </a:xfrm>
        </p:spPr>
        <p:txBody>
          <a:bodyPr/>
          <a:lstStyle/>
          <a:p>
            <a:r>
              <a:rPr lang="en-US" dirty="0" smtClean="0"/>
              <a:t>Those words are FALSE MEMORIES!</a:t>
            </a:r>
            <a:endParaRPr lang="en-US" dirty="0"/>
          </a:p>
        </p:txBody>
      </p:sp>
      <p:pic>
        <p:nvPicPr>
          <p:cNvPr id="7" name="Picture 6" descr="Screen Shot 2014-09-03 at 3.03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057399"/>
            <a:ext cx="8686800" cy="414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28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2" y="930275"/>
            <a:ext cx="8288337" cy="1143000"/>
          </a:xfrm>
        </p:spPr>
        <p:txBody>
          <a:bodyPr/>
          <a:lstStyle/>
          <a:p>
            <a:r>
              <a:rPr lang="en-US" dirty="0" smtClean="0"/>
              <a:t>1956 Airshow Disaster in England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534400" cy="4343400"/>
          </a:xfrm>
        </p:spPr>
        <p:txBody>
          <a:bodyPr/>
          <a:lstStyle/>
          <a:p>
            <a:r>
              <a:rPr lang="en-US" dirty="0" smtClean="0"/>
              <a:t>Fighter jet crashed during maneuver</a:t>
            </a:r>
          </a:p>
          <a:p>
            <a:r>
              <a:rPr lang="en-US" dirty="0" smtClean="0"/>
              <a:t>100,000+ witnesses (aviation enthusiasts who were watching the maneuver as part of the show)</a:t>
            </a:r>
          </a:p>
          <a:p>
            <a:r>
              <a:rPr lang="en-US" dirty="0" smtClean="0"/>
              <a:t>Investigators asked for testimony</a:t>
            </a:r>
          </a:p>
          <a:p>
            <a:r>
              <a:rPr lang="en-US" dirty="0" smtClean="0"/>
              <a:t>A few thousand written eyewitness accounts</a:t>
            </a:r>
          </a:p>
          <a:p>
            <a:r>
              <a:rPr lang="en-US" dirty="0" smtClean="0"/>
              <a:t>Less than 6 were consistent with physical evidence that was also collected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81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>
                <a:latin typeface="Arial" charset="0"/>
              </a:rPr>
              <a:t>Value of Physical Evidence</a:t>
            </a:r>
          </a:p>
        </p:txBody>
      </p:sp>
      <p:sp>
        <p:nvSpPr>
          <p:cNvPr id="2355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latin typeface="Arial" charset="0"/>
              </a:rPr>
              <a:t>Generally more reliable than testimonial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rial" charset="0"/>
              </a:rPr>
              <a:t>Can prove that a crime has been committed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rial" charset="0"/>
              </a:rPr>
              <a:t>Can corroborate or refute testimony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latin typeface="Arial" charset="0"/>
              </a:rPr>
              <a:t>Can link a suspect with a victim or with a crime scene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rial" charset="0"/>
              </a:rPr>
              <a:t>Can establish the identity of persons associated with a crime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latin typeface="Arial" charset="0"/>
              </a:rPr>
              <a:t>Can allow reconstruction of events of a crime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Arial" charset="0"/>
              </a:rPr>
              <a:t>Reconstruction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331200" cy="41830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latin typeface="Arial" charset="0"/>
              </a:rPr>
              <a:t>Physical Evidence is used to answer questions about:</a:t>
            </a:r>
          </a:p>
          <a:p>
            <a:pPr>
              <a:buFont typeface="Wingdings" pitchFamily="2" charset="2"/>
              <a:buNone/>
            </a:pPr>
            <a:endParaRPr lang="en-US" sz="2400" b="1" dirty="0" smtClean="0">
              <a:latin typeface="Arial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Arial" charset="0"/>
              </a:rPr>
              <a:t>what took place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Arial" charset="0"/>
              </a:rPr>
              <a:t>how the victim was killed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Arial" charset="0"/>
              </a:rPr>
              <a:t>number of people involved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Arial" charset="0"/>
              </a:rPr>
              <a:t>sequence of events</a:t>
            </a:r>
          </a:p>
          <a:p>
            <a:pPr lvl="1"/>
            <a:endParaRPr lang="en-US" sz="2400" dirty="0" smtClean="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b="1" dirty="0" smtClean="0">
                <a:latin typeface="Arial" charset="0"/>
              </a:rPr>
              <a:t>A forensic scientist will compare the </a:t>
            </a:r>
            <a:r>
              <a:rPr lang="en-US" sz="2400" b="1" i="1" dirty="0" smtClean="0">
                <a:latin typeface="Arial" charset="0"/>
              </a:rPr>
              <a:t>questioned</a:t>
            </a:r>
            <a:r>
              <a:rPr lang="en-US" sz="2400" b="1" dirty="0" smtClean="0">
                <a:latin typeface="Arial" charset="0"/>
              </a:rPr>
              <a:t> or unknown sample with a sample of </a:t>
            </a:r>
            <a:r>
              <a:rPr lang="en-US" sz="2400" b="1" i="1" dirty="0" smtClean="0">
                <a:latin typeface="Arial" charset="0"/>
              </a:rPr>
              <a:t>known</a:t>
            </a:r>
            <a:r>
              <a:rPr lang="en-US" sz="2400" b="1" dirty="0" smtClean="0">
                <a:latin typeface="Arial" charset="0"/>
              </a:rPr>
              <a:t> origin.</a:t>
            </a:r>
          </a:p>
          <a:p>
            <a:pPr>
              <a:buFont typeface="Wingdings" pitchFamily="2" charset="2"/>
              <a:buNone/>
            </a:pPr>
            <a:endParaRPr lang="en-US" sz="2400" b="1" dirty="0" smtClean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834313" cy="1143000"/>
          </a:xfrm>
        </p:spPr>
        <p:txBody>
          <a:bodyPr/>
          <a:lstStyle/>
          <a:p>
            <a:pPr algn="r"/>
            <a:r>
              <a:rPr lang="en-US" sz="3600" b="1" dirty="0" smtClean="0">
                <a:latin typeface="Arial" charset="0"/>
              </a:rPr>
              <a:t>Examples</a:t>
            </a:r>
            <a:r>
              <a:rPr lang="en-US" sz="36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3600" b="1" dirty="0" smtClean="0">
                <a:latin typeface="Arial" charset="0"/>
              </a:rPr>
              <a:t>of</a:t>
            </a:r>
            <a:r>
              <a:rPr lang="en-US" sz="36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3600" b="1" dirty="0" smtClean="0">
                <a:latin typeface="Arial" charset="0"/>
              </a:rPr>
              <a:t>Transient Evidence</a:t>
            </a:r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598863" y="1371600"/>
            <a:ext cx="5189537" cy="5105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600" b="1" dirty="0" smtClean="0">
                <a:latin typeface="Arial" charset="0"/>
              </a:rPr>
              <a:t>Odor</a:t>
            </a:r>
            <a:r>
              <a:rPr lang="en-US" sz="2600" dirty="0" smtClean="0">
                <a:latin typeface="Arial" charset="0"/>
                <a:cs typeface="Arial" charset="0"/>
              </a:rPr>
              <a:t>—</a:t>
            </a:r>
            <a:r>
              <a:rPr lang="en-US" sz="2600" dirty="0" smtClean="0">
                <a:latin typeface="Arial" charset="0"/>
              </a:rPr>
              <a:t>putrefaction, perfume, gasoline, urine, burning, explosives, cigarette or cigar smoke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600" b="1" dirty="0" smtClean="0">
                <a:latin typeface="Arial" charset="0"/>
              </a:rPr>
              <a:t>Temperature</a:t>
            </a:r>
            <a:r>
              <a:rPr lang="en-US" sz="2600" dirty="0" smtClean="0">
                <a:latin typeface="Arial" charset="0"/>
                <a:cs typeface="Arial" charset="0"/>
              </a:rPr>
              <a:t>—</a:t>
            </a:r>
            <a:r>
              <a:rPr lang="en-US" sz="2600" dirty="0" smtClean="0">
                <a:latin typeface="Arial" charset="0"/>
              </a:rPr>
              <a:t>surroundings, car hood, coffee, water in a bathtub, cadaver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600" b="1" dirty="0" smtClean="0">
                <a:latin typeface="Arial" charset="0"/>
              </a:rPr>
              <a:t>Imprints and indentations</a:t>
            </a:r>
            <a:r>
              <a:rPr lang="en-US" sz="2600" dirty="0" smtClean="0">
                <a:latin typeface="Arial" charset="0"/>
                <a:cs typeface="Arial" charset="0"/>
              </a:rPr>
              <a:t>—</a:t>
            </a:r>
            <a:r>
              <a:rPr lang="en-US" sz="2600" dirty="0" smtClean="0">
                <a:latin typeface="Arial" charset="0"/>
              </a:rPr>
              <a:t>footprints, teeth marks in perishable foods, tire marks on certain surfaces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600" b="1" dirty="0" smtClean="0">
                <a:latin typeface="Arial" charset="0"/>
              </a:rPr>
              <a:t>Markings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Monotype Sorts" charset="2"/>
              <a:buChar char="ã"/>
            </a:pPr>
            <a:endParaRPr lang="en-US" sz="2800" b="1" dirty="0" smtClean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7800"/>
            <a:ext cx="1841500" cy="2209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304800" y="4000500"/>
            <a:ext cx="3276600" cy="245745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30275"/>
            <a:ext cx="8382000" cy="1143000"/>
          </a:xfrm>
        </p:spPr>
        <p:txBody>
          <a:bodyPr/>
          <a:lstStyle/>
          <a:p>
            <a:pPr algn="ctr" eaLnBrk="1" hangingPunct="1"/>
            <a:r>
              <a:rPr lang="en-US" b="1" i="0" smtClean="0">
                <a:latin typeface="Arial" charset="0"/>
              </a:rPr>
              <a:t>Criminalistics vs Criminology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 i="1" smtClean="0">
                <a:latin typeface="Arial" charset="0"/>
              </a:rPr>
              <a:t>Criminalistics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Arial" charset="0"/>
              </a:rPr>
              <a:t>the </a:t>
            </a:r>
            <a:r>
              <a:rPr lang="en-US" smtClean="0">
                <a:solidFill>
                  <a:srgbClr val="040404"/>
                </a:solidFill>
                <a:latin typeface="Arial" charset="0"/>
              </a:rPr>
              <a:t>scientific examination of physical evidence for legal purposes.</a:t>
            </a:r>
            <a:r>
              <a:rPr lang="en-US" sz="3200" smtClean="0">
                <a:solidFill>
                  <a:srgbClr val="040404"/>
                </a:solidFill>
                <a:latin typeface="Arial" charset="0"/>
              </a:rPr>
              <a:t> </a:t>
            </a:r>
            <a:endParaRPr lang="en-US" sz="320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3200" smtClean="0">
              <a:latin typeface="Arial" charset="0"/>
            </a:endParaRPr>
          </a:p>
        </p:txBody>
      </p:sp>
      <p:sp>
        <p:nvSpPr>
          <p:cNvPr id="717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 i="1" smtClean="0">
                <a:latin typeface="Arial" charset="0"/>
              </a:rPr>
              <a:t>Criminology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solidFill>
                  <a:srgbClr val="040404"/>
                </a:solidFill>
                <a:latin typeface="Arial" charset="0"/>
              </a:rPr>
              <a:t>includes the psychological angle, studying the crime scene for motive, traits, and behavior that will help to interpret the evidence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533400"/>
            <a:ext cx="7605713" cy="1241425"/>
          </a:xfrm>
        </p:spPr>
        <p:txBody>
          <a:bodyPr/>
          <a:lstStyle/>
          <a:p>
            <a:pPr algn="r"/>
            <a:r>
              <a:rPr lang="en-US" sz="4000" b="1" dirty="0" smtClean="0">
                <a:latin typeface="Arial" charset="0"/>
              </a:rPr>
              <a:t>Examples of Pattern Evidence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6425" y="1849438"/>
            <a:ext cx="8091488" cy="112236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 smtClean="0">
                <a:latin typeface="Arial" charset="0"/>
              </a:rPr>
              <a:t>Pattern Evidence</a:t>
            </a:r>
            <a:r>
              <a:rPr lang="en-US" b="1" smtClean="0">
                <a:latin typeface="Arial" charset="0"/>
                <a:cs typeface="Arial" charset="0"/>
              </a:rPr>
              <a:t>—</a:t>
            </a:r>
            <a:r>
              <a:rPr lang="en-US" smtClean="0">
                <a:latin typeface="Arial" charset="0"/>
              </a:rPr>
              <a:t>most are in the form of imprints, indentations, striations, markings, fractures or deposits.</a:t>
            </a:r>
          </a:p>
          <a:p>
            <a:pPr lvl="1">
              <a:lnSpc>
                <a:spcPct val="80000"/>
              </a:lnSpc>
            </a:pPr>
            <a:endParaRPr lang="en-US" sz="2800" smtClean="0">
              <a:latin typeface="Arial" charset="0"/>
            </a:endParaRPr>
          </a:p>
          <a:p>
            <a:pPr lvl="1">
              <a:lnSpc>
                <a:spcPct val="80000"/>
              </a:lnSpc>
              <a:buClr>
                <a:schemeClr val="tx2"/>
              </a:buClr>
              <a:buFont typeface="Monotype Sorts" charset="2"/>
              <a:buChar char="â"/>
            </a:pPr>
            <a:endParaRPr lang="en-US" sz="1500" smtClean="0"/>
          </a:p>
          <a:p>
            <a:pPr lvl="1">
              <a:lnSpc>
                <a:spcPct val="80000"/>
              </a:lnSpc>
              <a:buClr>
                <a:schemeClr val="tx2"/>
              </a:buClr>
              <a:buFont typeface="Monotype Sorts" charset="2"/>
              <a:buChar char="â"/>
            </a:pPr>
            <a:endParaRPr lang="en-US" sz="1400" smtClean="0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68875" y="2971800"/>
            <a:ext cx="3729038" cy="32702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en-US" sz="1800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Arial" charset="0"/>
              </a:rPr>
              <a:t>Clothing or article distribution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Arial" charset="0"/>
              </a:rPr>
              <a:t>Gun powder residue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Arial" charset="0"/>
              </a:rPr>
              <a:t>Material damage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Arial" charset="0"/>
              </a:rPr>
              <a:t>Body position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Arial" charset="0"/>
              </a:rPr>
              <a:t>Tool marks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Arial" charset="0"/>
              </a:rPr>
              <a:t>Modus operandi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3289300"/>
            <a:ext cx="4572000" cy="268996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kumimoji="1" lang="en-US" dirty="0">
                <a:latin typeface="Arial" charset="0"/>
              </a:rPr>
              <a:t>  </a:t>
            </a:r>
            <a:r>
              <a:rPr kumimoji="1" lang="en-US" b="1" dirty="0">
                <a:latin typeface="Arial" charset="0"/>
              </a:rPr>
              <a:t>Blood spatter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kumimoji="1" lang="en-US" dirty="0">
                <a:latin typeface="Arial" charset="0"/>
              </a:rPr>
              <a:t>  Glass fracture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kumimoji="1" lang="en-US" dirty="0">
                <a:latin typeface="Arial" charset="0"/>
              </a:rPr>
              <a:t>  Fire burn pattern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kumimoji="1" lang="en-US" dirty="0">
                <a:latin typeface="Arial" charset="0"/>
              </a:rPr>
              <a:t>  Furniture position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kumimoji="1" lang="en-US" dirty="0">
                <a:latin typeface="Arial" charset="0"/>
              </a:rPr>
              <a:t>  Projectile trajectory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kumimoji="1" lang="en-US" dirty="0">
                <a:latin typeface="Arial" charset="0"/>
              </a:rPr>
              <a:t>  Tire marks or skid marks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4"/>
            </a:pPr>
            <a:endParaRPr kumimoji="1" lang="en-US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596313" cy="1165225"/>
          </a:xfrm>
        </p:spPr>
        <p:txBody>
          <a:bodyPr/>
          <a:lstStyle/>
          <a:p>
            <a:pPr algn="r"/>
            <a:r>
              <a:rPr lang="en-US" sz="3600" b="1" dirty="0" smtClean="0">
                <a:latin typeface="Arial" charset="0"/>
              </a:rPr>
              <a:t>Examples of Conditional Evidence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49438"/>
            <a:ext cx="4500563" cy="43910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Arial" charset="0"/>
              </a:rPr>
              <a:t>Light</a:t>
            </a:r>
            <a:r>
              <a:rPr lang="en-US" sz="2400" dirty="0" smtClean="0">
                <a:latin typeface="Arial" charset="0"/>
                <a:cs typeface="Arial" charset="0"/>
              </a:rPr>
              <a:t>—</a:t>
            </a:r>
            <a:r>
              <a:rPr lang="en-US" sz="2400" dirty="0" smtClean="0">
                <a:latin typeface="Arial" charset="0"/>
              </a:rPr>
              <a:t>headlight, lighting conditions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Arial" charset="0"/>
              </a:rPr>
              <a:t>Smoke</a:t>
            </a:r>
            <a:r>
              <a:rPr lang="en-US" sz="2400" dirty="0" smtClean="0">
                <a:latin typeface="Arial" charset="0"/>
                <a:cs typeface="Arial" charset="0"/>
              </a:rPr>
              <a:t>—</a:t>
            </a:r>
            <a:r>
              <a:rPr lang="en-US" sz="2400" dirty="0" smtClean="0">
                <a:latin typeface="Arial" charset="0"/>
              </a:rPr>
              <a:t>color, direction of travel, density, odor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Arial" charset="0"/>
              </a:rPr>
              <a:t>Fire</a:t>
            </a:r>
            <a:r>
              <a:rPr lang="en-US" sz="2400" dirty="0" smtClean="0">
                <a:latin typeface="Arial" charset="0"/>
                <a:cs typeface="Arial" charset="0"/>
              </a:rPr>
              <a:t>—</a:t>
            </a:r>
            <a:r>
              <a:rPr lang="en-US" sz="2400" dirty="0" smtClean="0">
                <a:latin typeface="Arial" charset="0"/>
              </a:rPr>
              <a:t>color and direction of the flames, speed of spread, temperature and condition of fire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Arial" charset="0"/>
              </a:rPr>
              <a:t>Location</a:t>
            </a:r>
            <a:r>
              <a:rPr lang="en-US" sz="2400" b="1" dirty="0" smtClean="0">
                <a:latin typeface="Arial" charset="0"/>
                <a:cs typeface="Arial" charset="0"/>
              </a:rPr>
              <a:t>—</a:t>
            </a:r>
            <a:r>
              <a:rPr lang="en-US" sz="2400" b="1" dirty="0" smtClean="0">
                <a:latin typeface="Arial" charset="0"/>
              </a:rPr>
              <a:t>of injuries or wounds, of bloodstains, of the victim’s vehicle, of weapons or cartridge cases, of broken glass</a:t>
            </a:r>
          </a:p>
          <a:p>
            <a:pPr lvl="1">
              <a:lnSpc>
                <a:spcPct val="80000"/>
              </a:lnSpc>
            </a:pPr>
            <a:endParaRPr lang="en-US" sz="2000" dirty="0" smtClean="0">
              <a:latin typeface="Arial" charset="0"/>
            </a:endParaRPr>
          </a:p>
          <a:p>
            <a:pPr lvl="1">
              <a:lnSpc>
                <a:spcPct val="80000"/>
              </a:lnSpc>
            </a:pPr>
            <a:endParaRPr lang="en-US" sz="1800" dirty="0" smtClean="0"/>
          </a:p>
        </p:txBody>
      </p:sp>
      <p:sp>
        <p:nvSpPr>
          <p:cNvPr id="28678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849438"/>
            <a:ext cx="4491037" cy="43910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Arial" charset="0"/>
              </a:rPr>
              <a:t>Vehicles</a:t>
            </a:r>
            <a:r>
              <a:rPr lang="en-US" sz="2400" dirty="0" smtClean="0">
                <a:latin typeface="Arial" charset="0"/>
                <a:cs typeface="Arial" charset="0"/>
              </a:rPr>
              <a:t>—</a:t>
            </a:r>
            <a:r>
              <a:rPr lang="en-US" sz="2400" dirty="0" smtClean="0">
                <a:latin typeface="Arial" charset="0"/>
              </a:rPr>
              <a:t>doors locked or unlocked, windows opened or closed, radio off or on (station), odometer mileage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Arial" charset="0"/>
              </a:rPr>
              <a:t>Body</a:t>
            </a:r>
            <a:r>
              <a:rPr lang="en-US" sz="2400" b="1" dirty="0" smtClean="0">
                <a:latin typeface="Arial" charset="0"/>
                <a:cs typeface="Arial" charset="0"/>
              </a:rPr>
              <a:t>—</a:t>
            </a:r>
            <a:r>
              <a:rPr lang="en-US" sz="2400" b="1" dirty="0" smtClean="0">
                <a:latin typeface="Arial" charset="0"/>
              </a:rPr>
              <a:t>position, types of wounds; rigor, </a:t>
            </a:r>
            <a:r>
              <a:rPr lang="en-US" sz="2400" b="1" dirty="0" err="1" smtClean="0">
                <a:latin typeface="Arial" charset="0"/>
              </a:rPr>
              <a:t>livor</a:t>
            </a:r>
            <a:r>
              <a:rPr lang="en-US" sz="2400" b="1" dirty="0" smtClean="0">
                <a:latin typeface="Arial" charset="0"/>
              </a:rPr>
              <a:t> and </a:t>
            </a:r>
            <a:r>
              <a:rPr lang="en-US" sz="2400" b="1" dirty="0" err="1" smtClean="0">
                <a:latin typeface="Arial" charset="0"/>
              </a:rPr>
              <a:t>algor</a:t>
            </a:r>
            <a:r>
              <a:rPr lang="en-US" sz="2400" b="1" dirty="0" smtClean="0">
                <a:latin typeface="Arial" charset="0"/>
              </a:rPr>
              <a:t> mortis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Arial" charset="0"/>
              </a:rPr>
              <a:t>Scene</a:t>
            </a:r>
            <a:r>
              <a:rPr lang="en-US" sz="2400" b="1" dirty="0" smtClean="0">
                <a:latin typeface="Arial" charset="0"/>
                <a:cs typeface="Arial" charset="0"/>
              </a:rPr>
              <a:t>—</a:t>
            </a:r>
            <a:r>
              <a:rPr lang="en-US" sz="2400" b="1" dirty="0" smtClean="0">
                <a:latin typeface="Arial" charset="0"/>
              </a:rPr>
              <a:t>condition of furniture, doors and windows, any disturbance or signs of a struggle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834313" cy="1447800"/>
          </a:xfrm>
        </p:spPr>
        <p:txBody>
          <a:bodyPr/>
          <a:lstStyle/>
          <a:p>
            <a:pPr algn="r"/>
            <a:r>
              <a:rPr lang="en-US" b="1" dirty="0" smtClean="0">
                <a:latin typeface="Arial" charset="0"/>
              </a:rPr>
              <a:t>Evidence  Characteristics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6713" y="1849438"/>
            <a:ext cx="7634287" cy="196056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b="1" smtClean="0">
                <a:latin typeface="Arial" charset="0"/>
              </a:rPr>
              <a:t>Class</a:t>
            </a:r>
            <a:r>
              <a:rPr lang="en-US" sz="2400" smtClean="0">
                <a:latin typeface="Arial" charset="0"/>
                <a:cs typeface="Arial" charset="0"/>
              </a:rPr>
              <a:t>—</a:t>
            </a:r>
            <a:r>
              <a:rPr lang="en-US" sz="2400" smtClean="0">
                <a:latin typeface="Arial" charset="0"/>
              </a:rPr>
              <a:t>common to a group of objects or persons</a:t>
            </a:r>
          </a:p>
          <a:p>
            <a:pPr>
              <a:buFont typeface="Wingdings" pitchFamily="2" charset="2"/>
              <a:buChar char="§"/>
            </a:pPr>
            <a:endParaRPr lang="en-US" sz="2400" smtClean="0"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smtClean="0">
                <a:latin typeface="Arial" charset="0"/>
              </a:rPr>
              <a:t>Individual</a:t>
            </a:r>
            <a:r>
              <a:rPr lang="en-US" sz="2400" smtClean="0">
                <a:latin typeface="Arial" charset="0"/>
                <a:cs typeface="Arial" charset="0"/>
              </a:rPr>
              <a:t>—</a:t>
            </a:r>
            <a:r>
              <a:rPr lang="en-US" sz="2400" smtClean="0">
                <a:latin typeface="Arial" charset="0"/>
              </a:rPr>
              <a:t>can be identified with a particular person or a single source</a:t>
            </a:r>
          </a:p>
        </p:txBody>
      </p:sp>
      <p:sp>
        <p:nvSpPr>
          <p:cNvPr id="30726" name="Rectangle 4"/>
          <p:cNvSpPr>
            <a:spLocks noChangeArrowheads="1"/>
          </p:cNvSpPr>
          <p:nvPr/>
        </p:nvSpPr>
        <p:spPr bwMode="auto">
          <a:xfrm>
            <a:off x="4648200" y="3808413"/>
            <a:ext cx="269398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Blood DNA Typing</a:t>
            </a:r>
          </a:p>
        </p:txBody>
      </p:sp>
      <p:pic>
        <p:nvPicPr>
          <p:cNvPr id="3072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349750"/>
            <a:ext cx="2738438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79"/>
          <a:stretch>
            <a:fillRect/>
          </a:stretch>
        </p:blipFill>
        <p:spPr>
          <a:xfrm>
            <a:off x="1603375" y="4349750"/>
            <a:ext cx="1673225" cy="1470025"/>
          </a:xfrm>
          <a:noFill/>
        </p:spPr>
      </p:pic>
      <p:sp>
        <p:nvSpPr>
          <p:cNvPr id="30729" name="Rectangle 8"/>
          <p:cNvSpPr>
            <a:spLocks noChangeArrowheads="1"/>
          </p:cNvSpPr>
          <p:nvPr/>
        </p:nvSpPr>
        <p:spPr bwMode="auto">
          <a:xfrm>
            <a:off x="1371600" y="3808413"/>
            <a:ext cx="202723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" charset="0"/>
              </a:rPr>
              <a:t>Fingerprints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8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681913" cy="1393825"/>
          </a:xfrm>
        </p:spPr>
        <p:txBody>
          <a:bodyPr/>
          <a:lstStyle/>
          <a:p>
            <a:pPr algn="r"/>
            <a:r>
              <a:rPr lang="en-US" sz="4000" b="1" dirty="0" smtClean="0">
                <a:latin typeface="Arial" charset="0"/>
              </a:rPr>
              <a:t>Class </a:t>
            </a:r>
            <a:r>
              <a:rPr lang="en-US" sz="4000" b="1" dirty="0" err="1" smtClean="0">
                <a:latin typeface="Arial" charset="0"/>
              </a:rPr>
              <a:t>vs</a:t>
            </a:r>
            <a:r>
              <a:rPr lang="en-US" sz="4000" b="1" dirty="0" smtClean="0">
                <a:latin typeface="Arial" charset="0"/>
              </a:rPr>
              <a:t> Individual Evidence</a:t>
            </a:r>
          </a:p>
        </p:txBody>
      </p:sp>
      <p:pic>
        <p:nvPicPr>
          <p:cNvPr id="33797" name="Picture 7" descr="fabric (2)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5000" y="1849438"/>
            <a:ext cx="3392488" cy="1731962"/>
          </a:xfrm>
          <a:noFill/>
        </p:spPr>
      </p:pic>
      <p:sp>
        <p:nvSpPr>
          <p:cNvPr id="33798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4652963" y="4287838"/>
            <a:ext cx="4135437" cy="112236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Arial" charset="0"/>
              </a:rPr>
              <a:t>The large piece of glass fits exactly to the bottle</a:t>
            </a:r>
            <a:r>
              <a:rPr lang="en-US" sz="2800" dirty="0" smtClean="0">
                <a:latin typeface="Arial" charset="0"/>
                <a:cs typeface="Arial" charset="0"/>
              </a:rPr>
              <a:t>; </a:t>
            </a:r>
            <a:r>
              <a:rPr lang="en-US" sz="2800" dirty="0" smtClean="0">
                <a:latin typeface="Arial" charset="0"/>
              </a:rPr>
              <a:t>it is </a:t>
            </a:r>
            <a:r>
              <a:rPr lang="en-US" sz="2800" b="1" u="sng" dirty="0" smtClean="0">
                <a:latin typeface="Arial" charset="0"/>
              </a:rPr>
              <a:t>individual</a:t>
            </a:r>
            <a:r>
              <a:rPr lang="en-US" sz="2800" dirty="0" smtClean="0">
                <a:latin typeface="Arial" charset="0"/>
              </a:rPr>
              <a:t> evidence.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sz="28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  <p:pic>
        <p:nvPicPr>
          <p:cNvPr id="33799" name="Picture 11" descr="broken bottle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5000" y="3886200"/>
            <a:ext cx="3392488" cy="1746250"/>
          </a:xfrm>
          <a:noFill/>
        </p:spPr>
      </p:pic>
      <p:sp>
        <p:nvSpPr>
          <p:cNvPr id="33800" name="Rectangle 12"/>
          <p:cNvSpPr>
            <a:spLocks noChangeArrowheads="1"/>
          </p:cNvSpPr>
          <p:nvPr/>
        </p:nvSpPr>
        <p:spPr bwMode="auto">
          <a:xfrm>
            <a:off x="4652963" y="1849438"/>
            <a:ext cx="4135437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kumimoji="1" lang="en-US" sz="2800" dirty="0">
                <a:latin typeface="Arial" charset="0"/>
              </a:rPr>
              <a:t>These fibers are </a:t>
            </a:r>
            <a:r>
              <a:rPr kumimoji="1" lang="en-US" sz="2800" b="1" u="sng" dirty="0">
                <a:latin typeface="Arial" charset="0"/>
              </a:rPr>
              <a:t>class</a:t>
            </a:r>
            <a:r>
              <a:rPr kumimoji="1" lang="en-US" sz="2800" dirty="0">
                <a:latin typeface="Arial" charset="0"/>
              </a:rPr>
              <a:t> evidence</a:t>
            </a:r>
            <a:r>
              <a:rPr kumimoji="1" lang="en-US" sz="2800" dirty="0">
                <a:latin typeface="Arial" charset="0"/>
                <a:cs typeface="Arial" charset="0"/>
              </a:rPr>
              <a:t>; </a:t>
            </a:r>
            <a:r>
              <a:rPr kumimoji="1" lang="en-US" sz="2800" dirty="0">
                <a:latin typeface="Arial" charset="0"/>
              </a:rPr>
              <a:t>there is no way to determine if they came from this </a:t>
            </a:r>
            <a:r>
              <a:rPr kumimoji="1" lang="en-US" sz="2800" dirty="0" smtClean="0">
                <a:latin typeface="Arial" charset="0"/>
              </a:rPr>
              <a:t>specific garment</a:t>
            </a:r>
            <a:r>
              <a:rPr kumimoji="1" lang="en-US" sz="2800" dirty="0"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745537" cy="1143000"/>
          </a:xfrm>
        </p:spPr>
        <p:txBody>
          <a:bodyPr/>
          <a:lstStyle/>
          <a:p>
            <a:r>
              <a:rPr lang="en-US" dirty="0" smtClean="0"/>
              <a:t>Direct vs. Circumstantial Evidence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572000"/>
          </a:xfrm>
        </p:spPr>
        <p:txBody>
          <a:bodyPr/>
          <a:lstStyle/>
          <a:p>
            <a:r>
              <a:rPr lang="en-US" sz="2800" dirty="0" smtClean="0"/>
              <a:t>Direct Evidence</a:t>
            </a:r>
          </a:p>
          <a:p>
            <a:pPr lvl="1"/>
            <a:r>
              <a:rPr lang="en-US" sz="2400" dirty="0" smtClean="0"/>
              <a:t>Supports the truth of an assertion directly, without need for any additional evidence or inference</a:t>
            </a:r>
          </a:p>
          <a:p>
            <a:pPr lvl="1"/>
            <a:r>
              <a:rPr lang="en-US" sz="2400" i="1" dirty="0" smtClean="0"/>
              <a:t>Example: Fingerprints on murder weapon</a:t>
            </a:r>
          </a:p>
          <a:p>
            <a:r>
              <a:rPr lang="en-US" sz="2800" dirty="0" smtClean="0"/>
              <a:t>Circumstantial Evidence</a:t>
            </a:r>
          </a:p>
          <a:p>
            <a:pPr lvl="1"/>
            <a:r>
              <a:rPr lang="en-US" sz="2400" dirty="0" smtClean="0"/>
              <a:t>Relies on an inference to connect it to a conclusion of fact (allows for more than one explanation, but </a:t>
            </a:r>
            <a:r>
              <a:rPr lang="en-US" sz="2400" dirty="0"/>
              <a:t>typically used </a:t>
            </a:r>
            <a:r>
              <a:rPr lang="en-US" sz="2400" dirty="0" smtClean="0"/>
              <a:t>in corroboration to support a conclusion)</a:t>
            </a:r>
          </a:p>
          <a:p>
            <a:pPr lvl="1"/>
            <a:r>
              <a:rPr lang="en-US" sz="2400" i="1" dirty="0" smtClean="0"/>
              <a:t>Example: Handwriting on threatening note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814977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30275"/>
            <a:ext cx="8382000" cy="1143000"/>
          </a:xfrm>
        </p:spPr>
        <p:txBody>
          <a:bodyPr/>
          <a:lstStyle/>
          <a:p>
            <a:pPr algn="ctr" eaLnBrk="1" hangingPunct="1"/>
            <a:r>
              <a:rPr lang="en-US" b="1" i="0" dirty="0" smtClean="0">
                <a:latin typeface="Arial" charset="0"/>
              </a:rPr>
              <a:t>Crime Lab Services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b="1" dirty="0" smtClean="0">
                <a:latin typeface="Arial" charset="0"/>
              </a:rPr>
              <a:t>Physical Science Unit</a:t>
            </a:r>
          </a:p>
          <a:p>
            <a:pPr lvl="1" eaLnBrk="1" hangingPunct="1"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US" sz="2400" dirty="0" smtClean="0">
                <a:latin typeface="Arial" charset="0"/>
              </a:rPr>
              <a:t>Chemistry</a:t>
            </a:r>
          </a:p>
          <a:p>
            <a:pPr lvl="1" eaLnBrk="1" hangingPunct="1"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US" sz="2400" dirty="0" smtClean="0">
                <a:latin typeface="Arial" charset="0"/>
              </a:rPr>
              <a:t>Physics</a:t>
            </a:r>
          </a:p>
          <a:p>
            <a:pPr lvl="1" eaLnBrk="1" hangingPunct="1"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US" sz="2400" dirty="0" smtClean="0">
                <a:latin typeface="Arial" charset="0"/>
              </a:rPr>
              <a:t>Geology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b="1" dirty="0" smtClean="0">
                <a:latin typeface="Arial" charset="0"/>
              </a:rPr>
              <a:t>Biology Unit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b="1" dirty="0" smtClean="0">
                <a:latin typeface="Arial" charset="0"/>
              </a:rPr>
              <a:t>Firearms Unit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b="1" dirty="0" smtClean="0">
                <a:latin typeface="Arial" charset="0"/>
              </a:rPr>
              <a:t>Document Examination Unit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b="1" dirty="0" smtClean="0">
                <a:latin typeface="Arial" charset="0"/>
              </a:rPr>
              <a:t>Photography Unit</a:t>
            </a:r>
            <a:endParaRPr lang="en-US" b="1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b="1" dirty="0">
                <a:latin typeface="Arial" charset="0"/>
              </a:rPr>
              <a:t>Toxicology Unit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b="1" dirty="0">
                <a:latin typeface="Arial" charset="0"/>
              </a:rPr>
              <a:t>Latent Fingerprint Unit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b="1" dirty="0">
                <a:latin typeface="Arial" charset="0"/>
              </a:rPr>
              <a:t>Polygraph Unit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b="1" dirty="0">
                <a:latin typeface="Arial" charset="0"/>
              </a:rPr>
              <a:t>Voiceprint Analysis Unit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b="1" dirty="0">
                <a:latin typeface="Arial" charset="0"/>
              </a:rPr>
              <a:t>Evidence Collection Unit</a:t>
            </a:r>
            <a:endParaRPr lang="en-US" b="1" dirty="0">
              <a:latin typeface="Arial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30275"/>
            <a:ext cx="8305800" cy="1143000"/>
          </a:xfrm>
        </p:spPr>
        <p:txBody>
          <a:bodyPr/>
          <a:lstStyle/>
          <a:p>
            <a:pPr algn="ctr" eaLnBrk="1" hangingPunct="1"/>
            <a:r>
              <a:rPr lang="en-US" sz="4000" b="1" i="0" smtClean="0">
                <a:latin typeface="Arial" charset="0"/>
              </a:rPr>
              <a:t>Other Forensic Science Services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209800"/>
            <a:ext cx="67056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Arial" charset="0"/>
              </a:rPr>
              <a:t>Forensic Pathology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b="1" dirty="0" smtClean="0">
                <a:latin typeface="Arial" charset="0"/>
              </a:rPr>
              <a:t>Forensic Anthropology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Arial" charset="0"/>
              </a:rPr>
              <a:t>Forensic Entomology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Arial" charset="0"/>
              </a:rPr>
              <a:t>Forensic Psychiatry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Arial" charset="0"/>
              </a:rPr>
              <a:t>Forensic Odontology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Arial" charset="0"/>
              </a:rPr>
              <a:t>Forensic Engineering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err="1" smtClean="0">
                <a:latin typeface="Arial" charset="0"/>
              </a:rPr>
              <a:t>Cybertechnology</a:t>
            </a:r>
            <a:r>
              <a:rPr lang="en-US" sz="2800" dirty="0" smtClean="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30275"/>
            <a:ext cx="8305800" cy="1143000"/>
          </a:xfrm>
        </p:spPr>
        <p:txBody>
          <a:bodyPr/>
          <a:lstStyle/>
          <a:p>
            <a:pPr algn="ctr" eaLnBrk="1" hangingPunct="1"/>
            <a:r>
              <a:rPr lang="en-US" b="1" i="0" smtClean="0">
                <a:latin typeface="Arial" charset="0"/>
              </a:rPr>
              <a:t>Major Crime Laboratories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2286000"/>
            <a:ext cx="6781800" cy="36576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smtClean="0">
                <a:latin typeface="Arial" charset="0"/>
              </a:rPr>
              <a:t>FBI (Federal Bureau of Investigation)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Arial" charset="0"/>
              </a:rPr>
              <a:t>Largest in the world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smtClean="0">
                <a:latin typeface="Arial" charset="0"/>
              </a:rPr>
              <a:t>DEA (Drug Enforcement agency)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Arial" charset="0"/>
              </a:rPr>
              <a:t>Department of Treasury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smtClean="0">
                <a:latin typeface="Arial" charset="0"/>
              </a:rPr>
              <a:t>ATF (Bureau of alcohol, tobacco, an firearms)</a:t>
            </a:r>
            <a:endParaRPr lang="en-US" sz="2400" smtClean="0">
              <a:latin typeface="Arial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smtClean="0">
                <a:latin typeface="Arial" charset="0"/>
              </a:rPr>
              <a:t>U.S. Postal Service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smtClean="0">
                <a:latin typeface="Arial" charset="0"/>
              </a:rPr>
              <a:t>U.S. Fish and Wildlife Service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30275"/>
            <a:ext cx="8382000" cy="1143000"/>
          </a:xfrm>
        </p:spPr>
        <p:txBody>
          <a:bodyPr/>
          <a:lstStyle/>
          <a:p>
            <a:pPr algn="ctr" eaLnBrk="1" hangingPunct="1"/>
            <a:r>
              <a:rPr lang="en-US" sz="4000" b="1" i="0" dirty="0" smtClean="0">
                <a:latin typeface="Arial" charset="0"/>
              </a:rPr>
              <a:t>The “Father of Criminalistics”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0" y="2133600"/>
            <a:ext cx="5410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en-US" sz="2400" dirty="0" smtClean="0">
                <a:latin typeface="Arial" charset="0"/>
              </a:rPr>
              <a:t>Edmond </a:t>
            </a:r>
            <a:r>
              <a:rPr lang="en-US" sz="2400" dirty="0" err="1" smtClean="0">
                <a:latin typeface="Arial" charset="0"/>
              </a:rPr>
              <a:t>Locard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1800" dirty="0" smtClean="0">
                <a:latin typeface="Arial" charset="0"/>
              </a:rPr>
              <a:t>(1877-1966)</a:t>
            </a:r>
            <a:endParaRPr lang="en-US" sz="24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Arial" charset="0"/>
              </a:rPr>
              <a:t>French professor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Arial" charset="0"/>
              </a:rPr>
              <a:t>Built the world’s first forensic laboratory in France in 1910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400" b="1" u="sng" dirty="0" err="1" smtClean="0">
                <a:latin typeface="Arial" charset="0"/>
              </a:rPr>
              <a:t>Locard</a:t>
            </a:r>
            <a:r>
              <a:rPr lang="en-US" sz="2400" b="1" u="sng" dirty="0" smtClean="0">
                <a:latin typeface="Arial" charset="0"/>
              </a:rPr>
              <a:t> Exchange Principle</a:t>
            </a:r>
            <a:r>
              <a:rPr lang="en-US" sz="2400" dirty="0" smtClean="0">
                <a:latin typeface="Arial" charset="0"/>
              </a:rPr>
              <a:t>: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en-US" sz="2400" b="1" dirty="0" smtClean="0">
                <a:latin typeface="Arial" charset="0"/>
              </a:rPr>
              <a:t>Whenever two objects come into contact with each other, traces of each are exchanged.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latin typeface="Arial" charset="0"/>
            </a:endParaRPr>
          </a:p>
        </p:txBody>
      </p:sp>
      <p:pic>
        <p:nvPicPr>
          <p:cNvPr id="15366" name="Picture 5" descr="locard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>
          <a:xfrm>
            <a:off x="609600" y="2133600"/>
            <a:ext cx="1925638" cy="32004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30275"/>
            <a:ext cx="8305800" cy="1143000"/>
          </a:xfrm>
        </p:spPr>
        <p:txBody>
          <a:bodyPr/>
          <a:lstStyle/>
          <a:p>
            <a:pPr algn="ctr" eaLnBrk="1" hangingPunct="1"/>
            <a:r>
              <a:rPr lang="en-US" b="1" i="0" smtClean="0">
                <a:latin typeface="Arial" charset="0"/>
              </a:rPr>
              <a:t>Crime Scene Team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dirty="0" smtClean="0">
                <a:latin typeface="Arial" charset="0"/>
              </a:rPr>
              <a:t>A group of professional investigators, each trained in a variety of special disciplines.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dirty="0" smtClean="0">
                <a:latin typeface="Arial" charset="0"/>
              </a:rPr>
              <a:t>Team Members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1600" dirty="0" smtClean="0">
                <a:latin typeface="Arial" charset="0"/>
              </a:rPr>
              <a:t>First Police Officer on the scene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1600" dirty="0" smtClean="0">
                <a:latin typeface="Arial" charset="0"/>
              </a:rPr>
              <a:t>Medics (if necessary)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1600" b="1" dirty="0" smtClean="0">
                <a:latin typeface="Arial" charset="0"/>
              </a:rPr>
              <a:t>Investigator(s)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1600" dirty="0" smtClean="0">
                <a:latin typeface="Arial" charset="0"/>
              </a:rPr>
              <a:t>Medical Examiner or Representative (if necessary)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1600" b="1" dirty="0" smtClean="0">
                <a:latin typeface="Arial" charset="0"/>
              </a:rPr>
              <a:t>Photographer and/or Field Evidence Technician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1600" dirty="0" smtClean="0">
                <a:latin typeface="Arial" charset="0"/>
              </a:rPr>
              <a:t>Lab Experts</a:t>
            </a:r>
          </a:p>
          <a:p>
            <a:pPr lvl="2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en-US" sz="1600" dirty="0" smtClean="0">
                <a:latin typeface="Arial" charset="0"/>
              </a:rPr>
              <a:t>pathologist			</a:t>
            </a:r>
            <a:r>
              <a:rPr lang="en-US" sz="1600" b="1" dirty="0" smtClean="0">
                <a:latin typeface="Arial" charset="0"/>
              </a:rPr>
              <a:t>serologist</a:t>
            </a:r>
          </a:p>
          <a:p>
            <a:pPr lvl="2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en-US" sz="1600" b="1" dirty="0" smtClean="0">
                <a:latin typeface="Arial" charset="0"/>
              </a:rPr>
              <a:t>DNA expert</a:t>
            </a:r>
            <a:r>
              <a:rPr lang="en-US" sz="1600" dirty="0" smtClean="0">
                <a:latin typeface="Arial" charset="0"/>
              </a:rPr>
              <a:t>			toxicologist</a:t>
            </a:r>
          </a:p>
          <a:p>
            <a:pPr lvl="2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en-US" sz="1600" dirty="0" smtClean="0">
                <a:latin typeface="Arial" charset="0"/>
              </a:rPr>
              <a:t>forensic </a:t>
            </a:r>
            <a:r>
              <a:rPr lang="en-US" sz="1600" dirty="0" err="1" smtClean="0">
                <a:latin typeface="Arial" charset="0"/>
              </a:rPr>
              <a:t>odontologist</a:t>
            </a:r>
            <a:r>
              <a:rPr lang="en-US" sz="1600" dirty="0" smtClean="0">
                <a:latin typeface="Arial" charset="0"/>
              </a:rPr>
              <a:t>		forensic anthropologist</a:t>
            </a:r>
          </a:p>
          <a:p>
            <a:pPr lvl="2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en-US" sz="1600" dirty="0" smtClean="0">
                <a:latin typeface="Arial" charset="0"/>
              </a:rPr>
              <a:t>forensic psychologist		forensic entomologist</a:t>
            </a:r>
          </a:p>
          <a:p>
            <a:pPr lvl="2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en-US" sz="1600" dirty="0" smtClean="0">
                <a:latin typeface="Arial" charset="0"/>
              </a:rPr>
              <a:t>firearm examiner			bomb and arson expert</a:t>
            </a:r>
          </a:p>
          <a:p>
            <a:pPr lvl="2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en-US" sz="1600" b="1" dirty="0" smtClean="0">
                <a:latin typeface="Arial" charset="0"/>
              </a:rPr>
              <a:t>document and handwriting experts</a:t>
            </a:r>
            <a:r>
              <a:rPr lang="en-US" sz="1600" dirty="0" smtClean="0">
                <a:latin typeface="Arial" charset="0"/>
              </a:rPr>
              <a:t>	</a:t>
            </a:r>
            <a:r>
              <a:rPr lang="en-US" sz="1600" b="1" dirty="0" smtClean="0">
                <a:latin typeface="Arial" charset="0"/>
              </a:rPr>
              <a:t>fingerprint expert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30275"/>
            <a:ext cx="8382000" cy="1143000"/>
          </a:xfrm>
        </p:spPr>
        <p:txBody>
          <a:bodyPr/>
          <a:lstStyle/>
          <a:p>
            <a:pPr algn="ctr" eaLnBrk="1" hangingPunct="1"/>
            <a:r>
              <a:rPr lang="en-US" b="1" i="0" smtClean="0">
                <a:latin typeface="Arial" charset="0"/>
              </a:rPr>
              <a:t>Scientific Method</a:t>
            </a:r>
            <a:br>
              <a:rPr lang="en-US" b="1" i="0" smtClean="0">
                <a:latin typeface="Arial" charset="0"/>
              </a:rPr>
            </a:br>
            <a:r>
              <a:rPr lang="en-US" sz="2400" smtClean="0">
                <a:latin typeface="Arial" charset="0"/>
              </a:rPr>
              <a:t>(as it pertains to criminalistics)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733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 typeface="Times"/>
              <a:buAutoNum type="arabicPeriod"/>
            </a:pPr>
            <a:r>
              <a:rPr lang="en-US" sz="2800" smtClean="0">
                <a:latin typeface="Arial" charset="0"/>
              </a:rPr>
              <a:t>Observe a problem or questioned evidence and collect objective data.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 typeface="Times"/>
              <a:buAutoNum type="arabicPeriod"/>
            </a:pPr>
            <a:r>
              <a:rPr lang="en-US" sz="2800" smtClean="0">
                <a:latin typeface="Arial" charset="0"/>
              </a:rPr>
              <a:t>Consider a hypothesis or possible solution.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 typeface="Times"/>
              <a:buAutoNum type="arabicPeriod"/>
            </a:pPr>
            <a:r>
              <a:rPr lang="en-US" sz="2800" smtClean="0">
                <a:latin typeface="Arial" charset="0"/>
              </a:rPr>
              <a:t>Examine, test, and then analyze the evidence.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 typeface="Times"/>
              <a:buAutoNum type="arabicPeriod"/>
            </a:pPr>
            <a:r>
              <a:rPr lang="en-US" sz="2800" smtClean="0">
                <a:latin typeface="Arial" charset="0"/>
              </a:rPr>
              <a:t>Determine the significance of the evidence.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 typeface="Times"/>
              <a:buAutoNum type="arabicPeriod"/>
            </a:pPr>
            <a:r>
              <a:rPr lang="en-US" sz="2800" smtClean="0">
                <a:latin typeface="Arial" charset="0"/>
              </a:rPr>
              <a:t>Formulate a theory based on evaluation of the significance of the evidence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 typeface="Times"/>
              <a:buNone/>
            </a:pPr>
            <a:endParaRPr lang="en-US" sz="28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lobal">
  <a:themeElements>
    <a:clrScheme name="Global 5">
      <a:dk1>
        <a:srgbClr val="000000"/>
      </a:dk1>
      <a:lt1>
        <a:srgbClr val="E9E6D9"/>
      </a:lt1>
      <a:dk2>
        <a:srgbClr val="666633"/>
      </a:dk2>
      <a:lt2>
        <a:srgbClr val="CEC7AA"/>
      </a:lt2>
      <a:accent1>
        <a:srgbClr val="FFFFCC"/>
      </a:accent1>
      <a:accent2>
        <a:srgbClr val="B5E0E3"/>
      </a:accent2>
      <a:accent3>
        <a:srgbClr val="F2F0E9"/>
      </a:accent3>
      <a:accent4>
        <a:srgbClr val="000000"/>
      </a:accent4>
      <a:accent5>
        <a:srgbClr val="FFFFE2"/>
      </a:accent5>
      <a:accent6>
        <a:srgbClr val="A4CBCE"/>
      </a:accent6>
      <a:hlink>
        <a:srgbClr val="B6AB82"/>
      </a:hlink>
      <a:folHlink>
        <a:srgbClr val="A0925E"/>
      </a:folHlink>
    </a:clrScheme>
    <a:fontScheme name="Global">
      <a:majorFont>
        <a:latin typeface="Times New Roman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X:Templates:Presentations:Designs:Global</Template>
  <TotalTime>2235</TotalTime>
  <Words>1367</Words>
  <Application>Microsoft Macintosh PowerPoint</Application>
  <PresentationFormat>On-screen Show (4:3)</PresentationFormat>
  <Paragraphs>217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Global</vt:lpstr>
      <vt:lpstr>Chapter 1  Introduction   to Forensic Science and the Law</vt:lpstr>
      <vt:lpstr>Forensic Science</vt:lpstr>
      <vt:lpstr>Criminalistics vs Criminology</vt:lpstr>
      <vt:lpstr>Crime Lab Services</vt:lpstr>
      <vt:lpstr>Other Forensic Science Services</vt:lpstr>
      <vt:lpstr>Major Crime Laboratories</vt:lpstr>
      <vt:lpstr>The “Father of Criminalistics”</vt:lpstr>
      <vt:lpstr>Crime Scene Team</vt:lpstr>
      <vt:lpstr>Scientific Method (as it pertains to criminalistics)</vt:lpstr>
      <vt:lpstr>The Bill of Rights Gives individuals the right:</vt:lpstr>
      <vt:lpstr>Facets of Guilt</vt:lpstr>
      <vt:lpstr>Prosecution &amp; Criminal Law</vt:lpstr>
      <vt:lpstr>         Chapter 2: Types of Evidence</vt:lpstr>
      <vt:lpstr>Types of Evidence</vt:lpstr>
      <vt:lpstr>Reliability an Eyewitness</vt:lpstr>
      <vt:lpstr>How attentive are we?</vt:lpstr>
      <vt:lpstr>False Memories</vt:lpstr>
      <vt:lpstr>PowerPoint Presentation</vt:lpstr>
      <vt:lpstr> Write as many words as you can remember.  You have 60 seconds!</vt:lpstr>
      <vt:lpstr>How do you think you did?</vt:lpstr>
      <vt:lpstr>False Memories – Second Chance</vt:lpstr>
      <vt:lpstr>PowerPoint Presentation</vt:lpstr>
      <vt:lpstr> Write as many words as you can remember.  You have 60 seconds!</vt:lpstr>
      <vt:lpstr>How did you do?</vt:lpstr>
      <vt:lpstr>Those words are FALSE MEMORIES!</vt:lpstr>
      <vt:lpstr>1956 Airshow Disaster in England</vt:lpstr>
      <vt:lpstr>Value of Physical Evidence</vt:lpstr>
      <vt:lpstr>Reconstruction</vt:lpstr>
      <vt:lpstr>Examples of Transient Evidence</vt:lpstr>
      <vt:lpstr>Examples of Pattern Evidence</vt:lpstr>
      <vt:lpstr>Examples of Conditional Evidence</vt:lpstr>
      <vt:lpstr>Evidence  Characteristics</vt:lpstr>
      <vt:lpstr>Class vs Individual Evidence</vt:lpstr>
      <vt:lpstr>Direct vs. Circumstantial Evidence</vt:lpstr>
    </vt:vector>
  </TitlesOfParts>
  <Company>	閨]櫤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Forensic Science and the Law</dc:title>
  <dc:creator>Barb Weekley</dc:creator>
  <cp:lastModifiedBy>Jennifer Kravitz</cp:lastModifiedBy>
  <cp:revision>80</cp:revision>
  <cp:lastPrinted>2015-01-26T15:02:59Z</cp:lastPrinted>
  <dcterms:created xsi:type="dcterms:W3CDTF">2005-09-13T18:20:19Z</dcterms:created>
  <dcterms:modified xsi:type="dcterms:W3CDTF">2015-09-07T17:39:22Z</dcterms:modified>
</cp:coreProperties>
</file>